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6" r:id="rId2"/>
    <p:sldId id="300" r:id="rId3"/>
    <p:sldId id="271" r:id="rId4"/>
    <p:sldId id="257" r:id="rId5"/>
    <p:sldId id="282" r:id="rId6"/>
    <p:sldId id="258" r:id="rId7"/>
    <p:sldId id="263" r:id="rId8"/>
    <p:sldId id="273" r:id="rId9"/>
    <p:sldId id="262" r:id="rId10"/>
    <p:sldId id="291" r:id="rId11"/>
    <p:sldId id="272" r:id="rId12"/>
    <p:sldId id="259" r:id="rId13"/>
    <p:sldId id="260" r:id="rId14"/>
    <p:sldId id="261" r:id="rId15"/>
    <p:sldId id="284" r:id="rId16"/>
    <p:sldId id="29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64" r:id="rId27"/>
    <p:sldId id="265" r:id="rId28"/>
    <p:sldId id="285" r:id="rId29"/>
    <p:sldId id="286" r:id="rId30"/>
    <p:sldId id="294" r:id="rId31"/>
    <p:sldId id="295" r:id="rId32"/>
    <p:sldId id="289" r:id="rId33"/>
    <p:sldId id="290" r:id="rId34"/>
    <p:sldId id="267" r:id="rId35"/>
    <p:sldId id="296" r:id="rId36"/>
    <p:sldId id="297" r:id="rId37"/>
    <p:sldId id="298" r:id="rId38"/>
    <p:sldId id="299" r:id="rId39"/>
    <p:sldId id="301" r:id="rId40"/>
    <p:sldId id="302" r:id="rId41"/>
    <p:sldId id="303" r:id="rId42"/>
    <p:sldId id="304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1" autoAdjust="0"/>
    <p:restoredTop sz="94684" autoAdjust="0"/>
  </p:normalViewPr>
  <p:slideViewPr>
    <p:cSldViewPr>
      <p:cViewPr varScale="1">
        <p:scale>
          <a:sx n="87" d="100"/>
          <a:sy n="87" d="100"/>
        </p:scale>
        <p:origin x="-8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8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re. 2 contenu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6AD9307-F4AE-4A5F-8A76-BBFE2ED02B0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C6879CA-BC26-4FA8-9792-6BCC19886A6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A8F80B-7066-4AF4-A4AC-EA33D4C0F57D}" type="datetimeFigureOut">
              <a:rPr lang="fr-FR" smtClean="0"/>
              <a:t>06-11-2012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6FB5C1-20BE-47E3-A7A4-D823F542F42D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anzil.net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4.jpeg"/><Relationship Id="rId2" Type="http://schemas.openxmlformats.org/officeDocument/2006/relationships/hyperlink" Target="http://www.aztrucs.com/wp-content/gallery/astuces/medicament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icbs.qc.ca/img/Bouteille-Eau.jpg" TargetMode="Externa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beladghampedia@yahoo.fr" TargetMode="External"/><Relationship Id="rId2" Type="http://schemas.openxmlformats.org/officeDocument/2006/relationships/hyperlink" Target="http://www.facebook.com/groups/19787563489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acebook.com/khaledmehdy.beladgham" TargetMode="Externa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l’allaitement maternel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BELADGHAM K.</a:t>
            </a:r>
          </a:p>
          <a:p>
            <a:r>
              <a:rPr lang="fr-FR" dirty="0" smtClean="0"/>
              <a:t>Ain Témouchent </a:t>
            </a:r>
          </a:p>
          <a:p>
            <a:r>
              <a:rPr lang="fr-FR" dirty="0" smtClean="0"/>
              <a:t>Novembre  2012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folHlink"/>
                </a:solidFill>
              </a:rPr>
              <a:t>Bénéfice de l’allaitement maternel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1"/>
            <a:ext cx="8637412" cy="1190625"/>
          </a:xfrm>
        </p:spPr>
        <p:txBody>
          <a:bodyPr>
            <a:normAutofit fontScale="90000"/>
          </a:bodyPr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Bénéfice et durée optimale </a:t>
            </a:r>
            <a:br>
              <a:rPr lang="fr-FR" sz="3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de l’allaitement maternel </a:t>
            </a:r>
            <a:r>
              <a:rPr lang="fr-FR" sz="3600" dirty="0" smtClean="0">
                <a:solidFill>
                  <a:schemeClr val="accent2">
                    <a:lumMod val="50000"/>
                  </a:schemeClr>
                </a:solidFill>
              </a:rPr>
              <a:t>exclusif</a:t>
            </a:r>
            <a:r>
              <a:rPr lang="fr-FR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3600" dirty="0" smtClean="0"/>
              <a:t>pour la santé de l’enfant</a:t>
            </a:r>
            <a:r>
              <a:rPr lang="fr-FR" sz="3600" dirty="0" smtClean="0">
                <a:solidFill>
                  <a:schemeClr val="folHlink"/>
                </a:solidFill>
              </a:rPr>
              <a:t> </a:t>
            </a:r>
            <a:endParaRPr lang="fr-FR" sz="3600" dirty="0">
              <a:solidFill>
                <a:schemeClr val="folHlink"/>
              </a:solidFill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endParaRPr lang="fr-FR" dirty="0"/>
          </a:p>
          <a:p>
            <a:pPr algn="just"/>
            <a:r>
              <a:rPr lang="fr-FR" sz="2800" b="1" dirty="0">
                <a:solidFill>
                  <a:schemeClr val="accent1"/>
                </a:solidFill>
              </a:rPr>
              <a:t>L’allaitement maternel exclusif est le mode d’alimentation le plus approprié pour le nourrisson jusqu’à 6 mois.</a:t>
            </a:r>
          </a:p>
          <a:p>
            <a:pPr algn="just">
              <a:buFont typeface="Wingdings" pitchFamily="2" charset="2"/>
              <a:buNone/>
            </a:pPr>
            <a:endParaRPr lang="fr-FR" sz="2800" b="1" dirty="0">
              <a:solidFill>
                <a:schemeClr val="accent1"/>
              </a:solidFill>
            </a:endParaRPr>
          </a:p>
          <a:p>
            <a:pPr algn="just"/>
            <a:r>
              <a:rPr lang="fr-FR" sz="2800" b="1" dirty="0">
                <a:solidFill>
                  <a:schemeClr val="accent1"/>
                </a:solidFill>
              </a:rPr>
              <a:t>L’allaitement exclusif pendant 6 mois permet un développement optimal des nourrissons et doit être encouragé </a:t>
            </a:r>
            <a:r>
              <a:rPr lang="fr-FR" sz="2800" dirty="0">
                <a:solidFill>
                  <a:schemeClr val="accent1"/>
                </a:solidFill>
              </a:rPr>
              <a:t>(B)</a:t>
            </a:r>
            <a:r>
              <a:rPr lang="fr-FR" sz="2800" b="1" dirty="0">
                <a:solidFill>
                  <a:schemeClr val="accent1"/>
                </a:solidFill>
              </a:rPr>
              <a:t>.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Protection contre l’obésité, l’HTA et le diabète .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Clr>
                <a:srgbClr val="B8AD48"/>
              </a:buClr>
              <a:buSzPct val="60000"/>
              <a:buFont typeface="Wingdings" pitchFamily="2" charset="2"/>
              <a:buChar char="n"/>
            </a:pPr>
            <a:r>
              <a:rPr kumimoji="0" lang="fr-FR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Protection vs infections courantes du nourrisson</a:t>
            </a:r>
          </a:p>
          <a:p>
            <a:pPr>
              <a:buNone/>
            </a:pPr>
            <a:endParaRPr lang="fr-FR" dirty="0" smtClean="0"/>
          </a:p>
          <a:p>
            <a:pPr lvl="1">
              <a:lnSpc>
                <a:spcPct val="80000"/>
              </a:lnSpc>
            </a:pPr>
            <a:r>
              <a:rPr lang="fr-FR" sz="2400" dirty="0" smtClean="0"/>
              <a:t>Diarrhées</a:t>
            </a:r>
          </a:p>
          <a:p>
            <a:pPr lvl="1">
              <a:lnSpc>
                <a:spcPct val="80000"/>
              </a:lnSpc>
            </a:pPr>
            <a:r>
              <a:rPr lang="fr-FR" sz="2400" dirty="0" smtClean="0"/>
              <a:t>Infections respiratoires sévères</a:t>
            </a:r>
          </a:p>
          <a:p>
            <a:pPr lvl="1">
              <a:lnSpc>
                <a:spcPct val="80000"/>
              </a:lnSpc>
            </a:pPr>
            <a:r>
              <a:rPr lang="fr-FR" sz="2400" dirty="0" smtClean="0"/>
              <a:t>Otites</a:t>
            </a:r>
          </a:p>
          <a:p>
            <a:pPr>
              <a:buNone/>
            </a:pPr>
            <a:endParaRPr lang="fr-FR" dirty="0" smtClean="0"/>
          </a:p>
          <a:p>
            <a:r>
              <a:rPr lang="fr-FR" b="1" dirty="0" err="1" smtClean="0"/>
              <a:t>IgA</a:t>
            </a:r>
            <a:endParaRPr lang="fr-FR" b="1" dirty="0" smtClean="0"/>
          </a:p>
          <a:p>
            <a:r>
              <a:rPr lang="fr-FR" b="1" dirty="0" smtClean="0"/>
              <a:t>Selon les résultats d’études, un nouveau-né exclusivement nourri au sein pendant au moins trois mois présenterait : </a:t>
            </a:r>
            <a:br>
              <a:rPr lang="fr-FR" b="1" dirty="0" smtClean="0"/>
            </a:br>
            <a:r>
              <a:rPr lang="fr-FR" b="1" dirty="0" smtClean="0"/>
              <a:t>- 2 fois moins de bronchiolites ; </a:t>
            </a:r>
            <a:br>
              <a:rPr lang="fr-FR" b="1" dirty="0" smtClean="0"/>
            </a:br>
            <a:r>
              <a:rPr lang="fr-FR" b="1" dirty="0" smtClean="0"/>
              <a:t>- 3 fois moins d’otites ; </a:t>
            </a:r>
            <a:br>
              <a:rPr lang="fr-FR" b="1" dirty="0" smtClean="0"/>
            </a:br>
            <a:r>
              <a:rPr lang="fr-FR" b="1" dirty="0" smtClean="0"/>
              <a:t>- 10 fois moins de gastro-entérites !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800" dirty="0"/>
              <a:t>Vue.</a:t>
            </a:r>
          </a:p>
          <a:p>
            <a:r>
              <a:rPr lang="fr-FR" sz="2800" dirty="0"/>
              <a:t>Intelligence.</a:t>
            </a:r>
          </a:p>
          <a:p>
            <a:r>
              <a:rPr lang="fr-FR" sz="2800" dirty="0"/>
              <a:t>Réduction du risque de mort </a:t>
            </a:r>
            <a:r>
              <a:rPr lang="fr-FR" sz="2800" dirty="0" smtClean="0"/>
              <a:t>subite</a:t>
            </a:r>
            <a:endParaRPr lang="fr-FR" sz="2800" dirty="0"/>
          </a:p>
          <a:p>
            <a:r>
              <a:rPr lang="fr-FR" sz="2800" dirty="0"/>
              <a:t>Protection contre les allergies (APLV,…) .</a:t>
            </a:r>
          </a:p>
          <a:p>
            <a:r>
              <a:rPr lang="fr-FR" sz="2800" dirty="0" smtClean="0"/>
              <a:t>bon développement des arcades de la sphère ORL:   </a:t>
            </a:r>
          </a:p>
          <a:p>
            <a:pPr>
              <a:buNone/>
            </a:pPr>
            <a:r>
              <a:rPr lang="fr-FR" sz="2800" dirty="0" smtClean="0"/>
              <a:t>- Bonne Dentition</a:t>
            </a:r>
            <a:endParaRPr lang="fr-FR" sz="2800" dirty="0"/>
          </a:p>
          <a:p>
            <a:pPr>
              <a:buNone/>
            </a:pPr>
            <a:r>
              <a:rPr lang="fr-FR" sz="2800" dirty="0" smtClean="0"/>
              <a:t>- Peu ou pas de Ronflement</a:t>
            </a:r>
            <a:endParaRPr lang="fr-FR" sz="2800" dirty="0"/>
          </a:p>
          <a:p>
            <a:r>
              <a:rPr lang="fr-FR" sz="2800" dirty="0" smtClean="0"/>
              <a:t>Réduction </a:t>
            </a:r>
            <a:r>
              <a:rPr lang="fr-FR" sz="2800" dirty="0"/>
              <a:t>du risque de cancer chez l’enfant (leucémie ).</a:t>
            </a:r>
          </a:p>
          <a:p>
            <a:pPr algn="r"/>
            <a:r>
              <a:rPr lang="fr-FR" sz="2800" dirty="0" smtClean="0"/>
              <a:t>(études américaines et européennes- 2004-2011 ).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Allaitement maternel: </a:t>
            </a:r>
            <a:br>
              <a:rPr lang="fr-FR" dirty="0" smtClean="0"/>
            </a:br>
            <a:r>
              <a:rPr lang="fr-FR" dirty="0" smtClean="0"/>
              <a:t>Bénéfices pour la santé de la mère</a:t>
            </a:r>
            <a:endParaRPr lang="fr-F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>
                <a:sym typeface="Wingdings" pitchFamily="2" charset="2"/>
              </a:rPr>
              <a:t></a:t>
            </a:r>
            <a:r>
              <a:rPr lang="fr-FR" sz="2800" dirty="0"/>
              <a:t> anémie post-partum</a:t>
            </a:r>
          </a:p>
          <a:p>
            <a:pPr lvl="1"/>
            <a:r>
              <a:rPr lang="fr-FR" sz="2400" dirty="0"/>
              <a:t>Involution de l’utérus  </a:t>
            </a:r>
          </a:p>
          <a:p>
            <a:pPr lvl="1"/>
            <a:r>
              <a:rPr lang="fr-FR" sz="2400" dirty="0">
                <a:sym typeface="Wingdings" pitchFamily="2" charset="2"/>
              </a:rPr>
              <a:t> pertes en fer</a:t>
            </a:r>
            <a:endParaRPr lang="fr-FR" sz="1800" dirty="0">
              <a:sym typeface="Wingdings" pitchFamily="2" charset="2"/>
            </a:endParaRPr>
          </a:p>
          <a:p>
            <a:pPr lvl="1">
              <a:buFont typeface="Wingdings" pitchFamily="2" charset="2"/>
              <a:buNone/>
            </a:pPr>
            <a:endParaRPr lang="fr-FR" sz="1800" dirty="0">
              <a:sym typeface="Wingdings" pitchFamily="2" charset="2"/>
            </a:endParaRPr>
          </a:p>
          <a:p>
            <a:r>
              <a:rPr lang="fr-FR" sz="2800" dirty="0">
                <a:sym typeface="Wingdings" pitchFamily="2" charset="2"/>
              </a:rPr>
              <a:t> cancers </a:t>
            </a:r>
            <a:r>
              <a:rPr lang="fr-FR" sz="2800" dirty="0" err="1">
                <a:sym typeface="Wingdings" pitchFamily="2" charset="2"/>
              </a:rPr>
              <a:t>hormono</a:t>
            </a:r>
            <a:r>
              <a:rPr lang="fr-FR" sz="2800" dirty="0">
                <a:sym typeface="Wingdings" pitchFamily="2" charset="2"/>
              </a:rPr>
              <a:t>-sensibles pré-ménopausiques</a:t>
            </a:r>
          </a:p>
          <a:p>
            <a:pPr>
              <a:buFont typeface="Wingdings" pitchFamily="2" charset="2"/>
              <a:buNone/>
            </a:pPr>
            <a:endParaRPr lang="fr-FR" sz="2800" dirty="0"/>
          </a:p>
          <a:p>
            <a:r>
              <a:rPr lang="fr-FR" sz="2800" dirty="0"/>
              <a:t>Favorise perte de poids post-partum</a:t>
            </a:r>
            <a:endParaRPr lang="fr-FR" sz="2800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les papas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Gratuit.</a:t>
            </a:r>
          </a:p>
          <a:p>
            <a:r>
              <a:rPr lang="fr-FR" dirty="0" smtClean="0"/>
              <a:t>Pratique.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Religion (cité dans le coran)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Allaitement maternel</a:t>
            </a:r>
            <a:br>
              <a:rPr lang="fr-FR" dirty="0" smtClean="0"/>
            </a:br>
            <a:r>
              <a:rPr lang="fr-FR" dirty="0" smtClean="0"/>
              <a:t>en pratique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1" y="293689"/>
            <a:ext cx="8637411" cy="1190625"/>
          </a:xfrm>
        </p:spPr>
        <p:txBody>
          <a:bodyPr/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Position du nouveau-né </a:t>
            </a:r>
            <a:br>
              <a:rPr lang="fr-FR" sz="3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et prise du sein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2400" b="1" dirty="0">
                <a:solidFill>
                  <a:schemeClr val="accent1"/>
                </a:solidFill>
              </a:rPr>
              <a:t>La bonne position du nouveau-né</a:t>
            </a:r>
            <a:r>
              <a:rPr lang="fr-FR" sz="2400" dirty="0">
                <a:solidFill>
                  <a:schemeClr val="accent1"/>
                </a:solidFill>
              </a:rPr>
              <a:t>, face à sa mère, et </a:t>
            </a:r>
            <a:r>
              <a:rPr lang="fr-FR" sz="2400" b="1" dirty="0">
                <a:solidFill>
                  <a:schemeClr val="accent1"/>
                </a:solidFill>
              </a:rPr>
              <a:t>la prise correcte du sein</a:t>
            </a:r>
            <a:r>
              <a:rPr lang="fr-FR" sz="2400" dirty="0">
                <a:solidFill>
                  <a:schemeClr val="accent1"/>
                </a:solidFill>
              </a:rPr>
              <a:t>, bouche grande ouverte et langue vers le bas, </a:t>
            </a:r>
            <a:r>
              <a:rPr lang="fr-FR" sz="2400" b="1" dirty="0">
                <a:solidFill>
                  <a:schemeClr val="accent1"/>
                </a:solidFill>
              </a:rPr>
              <a:t>permettent une succion efficace</a:t>
            </a:r>
            <a:r>
              <a:rPr lang="fr-FR" sz="2400" dirty="0">
                <a:solidFill>
                  <a:schemeClr val="accent1"/>
                </a:solidFill>
              </a:rPr>
              <a:t> et un transfert de lait optimal, et </a:t>
            </a:r>
            <a:r>
              <a:rPr lang="fr-FR" sz="2400" b="1" dirty="0">
                <a:solidFill>
                  <a:schemeClr val="accent1"/>
                </a:solidFill>
              </a:rPr>
              <a:t>réduisent les complications</a:t>
            </a:r>
            <a:r>
              <a:rPr lang="fr-FR" sz="2400" dirty="0">
                <a:solidFill>
                  <a:schemeClr val="accent1"/>
                </a:solidFill>
              </a:rPr>
              <a:t>. C’est un facteur déterminant de la réussite et la poursuite de l’allaitement.</a:t>
            </a:r>
          </a:p>
          <a:p>
            <a:pPr algn="just">
              <a:lnSpc>
                <a:spcPct val="90000"/>
              </a:lnSpc>
            </a:pPr>
            <a:r>
              <a:rPr lang="fr-FR" sz="2400" dirty="0"/>
              <a:t>Il faut aider la mère à bien s’installer pour allaiter confortablement. Elle doit reconnaître la succion caractéristique d’une tétée efficace.</a:t>
            </a:r>
          </a:p>
          <a:p>
            <a:pPr algn="just">
              <a:lnSpc>
                <a:spcPct val="90000"/>
              </a:lnSpc>
            </a:pPr>
            <a:r>
              <a:rPr lang="fr-FR" sz="2400" dirty="0"/>
              <a:t>Au début, les professionnels doivent vérifier la prise correcte du sein et l’efficacité des premières tétées.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Position d’allaitement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0" y="2060575"/>
            <a:ext cx="4383088" cy="4608513"/>
          </a:xfrm>
        </p:spPr>
        <p:txBody>
          <a:bodyPr/>
          <a:lstStyle/>
          <a:p>
            <a:r>
              <a:rPr lang="fr-FR" sz="2400"/>
              <a:t>Bébé face à sa mère</a:t>
            </a:r>
          </a:p>
          <a:p>
            <a:r>
              <a:rPr lang="fr-FR" sz="2400"/>
              <a:t>Sans rotation tête-tronc</a:t>
            </a:r>
          </a:p>
          <a:p>
            <a:r>
              <a:rPr lang="fr-FR" sz="2400"/>
              <a:t>Tête défléchie</a:t>
            </a:r>
          </a:p>
          <a:p>
            <a:endParaRPr lang="fr-FR" sz="2400"/>
          </a:p>
          <a:p>
            <a:endParaRPr lang="fr-FR" sz="2400"/>
          </a:p>
          <a:p>
            <a:r>
              <a:rPr lang="fr-FR" sz="2400"/>
              <a:t>Bouche grande ouverte </a:t>
            </a:r>
          </a:p>
          <a:p>
            <a:r>
              <a:rPr lang="fr-FR" sz="2400"/>
              <a:t>Prise asymétrique aréole</a:t>
            </a:r>
          </a:p>
          <a:p>
            <a:r>
              <a:rPr lang="fr-FR" sz="2400"/>
              <a:t>Lèvre inférieure retroussée</a:t>
            </a:r>
          </a:p>
          <a:p>
            <a:r>
              <a:rPr lang="fr-FR" sz="2400"/>
              <a:t>Langue apparente sous l'aréole.</a:t>
            </a:r>
          </a:p>
        </p:txBody>
      </p:sp>
      <p:pic>
        <p:nvPicPr>
          <p:cNvPr id="102410" name="Picture 10" descr="media_xl_9178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581525"/>
            <a:ext cx="3309937" cy="2163763"/>
          </a:xfrm>
          <a:prstGeom prst="rect">
            <a:avLst/>
          </a:prstGeom>
          <a:noFill/>
        </p:spPr>
      </p:pic>
      <p:pic>
        <p:nvPicPr>
          <p:cNvPr id="102414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133600"/>
            <a:ext cx="1652587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15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7150" y="2133600"/>
            <a:ext cx="17430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/>
              <a:t>Principe des tétées à la demande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05038"/>
            <a:ext cx="8775700" cy="4464050"/>
          </a:xfrm>
        </p:spPr>
        <p:txBody>
          <a:bodyPr/>
          <a:lstStyle/>
          <a:p>
            <a:r>
              <a:rPr lang="fr-FR" sz="2800"/>
              <a:t>Tétées « à la demande » selon la HAS</a:t>
            </a:r>
            <a:r>
              <a:rPr lang="fr-FR" sz="2400"/>
              <a:t>:</a:t>
            </a:r>
            <a:r>
              <a:rPr lang="fr-FR"/>
              <a:t> </a:t>
            </a:r>
          </a:p>
          <a:p>
            <a:pPr lvl="1"/>
            <a:r>
              <a:rPr lang="fr-FR" sz="2400" b="1"/>
              <a:t>sans restrictions </a:t>
            </a:r>
          </a:p>
          <a:p>
            <a:pPr lvl="1"/>
            <a:r>
              <a:rPr lang="fr-FR" sz="2400" b="1"/>
              <a:t>en réponse aux signes manifestés par le bébé</a:t>
            </a:r>
          </a:p>
          <a:p>
            <a:pPr>
              <a:buFont typeface="Wingdings" pitchFamily="2" charset="2"/>
              <a:buNone/>
            </a:pPr>
            <a:r>
              <a:rPr lang="fr-FR" sz="2800">
                <a:sym typeface="Wingdings" pitchFamily="2" charset="2"/>
              </a:rPr>
              <a:t>		</a:t>
            </a:r>
            <a:r>
              <a:rPr lang="fr-FR" sz="2400">
                <a:sym typeface="Wingdings" pitchFamily="2" charset="2"/>
              </a:rPr>
              <a:t>P</a:t>
            </a:r>
            <a:r>
              <a:rPr lang="fr-FR" sz="2400"/>
              <a:t>roximité mère-enfant 24h/24</a:t>
            </a:r>
            <a:endParaRPr lang="fr-FR" sz="2800" b="1"/>
          </a:p>
          <a:p>
            <a:pPr lvl="1">
              <a:buFont typeface="Wingdings" pitchFamily="2" charset="2"/>
              <a:buNone/>
            </a:pPr>
            <a:endParaRPr lang="fr-FR"/>
          </a:p>
          <a:p>
            <a:r>
              <a:rPr lang="fr-FR" sz="2800"/>
              <a:t>Soit en général </a:t>
            </a:r>
            <a:r>
              <a:rPr lang="fr-FR" sz="2800" b="1"/>
              <a:t>8 à 12 tétées /24h</a:t>
            </a:r>
            <a:r>
              <a:rPr lang="fr-FR"/>
              <a:t> </a:t>
            </a:r>
            <a:r>
              <a:rPr lang="fr-FR" sz="1800"/>
              <a:t>(</a:t>
            </a:r>
            <a:r>
              <a:rPr lang="fr-FR" sz="1800" i="1"/>
              <a:t>ILCA, 1999)</a:t>
            </a:r>
            <a:endParaRPr lang="fr-FR" sz="1800"/>
          </a:p>
          <a:p>
            <a:pPr>
              <a:buFont typeface="Wingdings" pitchFamily="2" charset="2"/>
              <a:buNone/>
            </a:pPr>
            <a:r>
              <a:rPr lang="fr-FR" sz="2800">
                <a:sym typeface="Wingdings" pitchFamily="2" charset="2"/>
              </a:rPr>
              <a:t>	</a:t>
            </a:r>
            <a:endParaRPr lang="fr-FR" sz="2800"/>
          </a:p>
          <a:p>
            <a:r>
              <a:rPr lang="fr-FR" sz="2800" b="1"/>
              <a:t>Ne pas attendre les pleurs +++</a:t>
            </a:r>
          </a:p>
          <a:p>
            <a:endParaRPr lang="fr-FR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 وَأَوْحَيْنَا إِلَىٰ أُمِّ مُوسَىٰ أَنْ أَرْضِعِيهِ ۖ فَإِذَا خِفْتِ عَلَيْهِ فَأَلْقِيهِ فِي الْيَمِّ وَلَا تَخَافِي وَلَا تَحْزَنِي ۖ إِنَّا رَادُّوهُ إِلَيْكِ وَجَاعِلُوهُ مِنَ الْمُرْسَلِينَ ﴿</a:t>
            </a:r>
            <a:r>
              <a:rPr lang="ar-SA" dirty="0" smtClean="0">
                <a:hlinkClick r:id="rId2"/>
              </a:rPr>
              <a:t>٧</a:t>
            </a:r>
            <a:r>
              <a:rPr lang="ar-SA" dirty="0" smtClean="0"/>
              <a:t>﴾</a:t>
            </a:r>
            <a:endParaRPr lang="fr-FR" dirty="0" smtClean="0"/>
          </a:p>
          <a:p>
            <a:pPr>
              <a:buNone/>
            </a:pPr>
            <a:r>
              <a:rPr lang="ar-SA" b="1" dirty="0" smtClean="0"/>
              <a:t>سورة القصص</a:t>
            </a:r>
            <a:endParaRPr lang="fr-FR" b="1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ar-SA" dirty="0" smtClean="0"/>
              <a:t> وَالْوَالِدَاتُ يُرْضِعْنَ أَوْلَادَهُنَّ حَوْلَيْنِ كَامِلَيْنِ ۖ لِمَنْ أَرَادَ أَن يُتِمَّ </a:t>
            </a:r>
            <a:r>
              <a:rPr lang="ar-SA" dirty="0" smtClean="0"/>
              <a:t>الرَّضَاعَة</a:t>
            </a:r>
            <a:endParaRPr lang="fr-FR" dirty="0" smtClean="0"/>
          </a:p>
          <a:p>
            <a:pPr>
              <a:buNone/>
            </a:pPr>
            <a:r>
              <a:rPr lang="ar-SA" b="1" dirty="0" smtClean="0"/>
              <a:t>سورة البقرة</a:t>
            </a:r>
            <a:endParaRPr lang="fr-FR" b="1" dirty="0" smtClean="0"/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300"/>
              <a:t>A propos de la prise de poids…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133600"/>
            <a:ext cx="8559800" cy="1512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600" b="1"/>
              <a:t>20-30g/j</a:t>
            </a:r>
            <a:r>
              <a:rPr lang="fr-FR" sz="2000" b="1"/>
              <a:t> </a:t>
            </a:r>
            <a:r>
              <a:rPr lang="fr-FR" sz="2000"/>
              <a:t>= 140-210g/sem = 600-900g/mois</a:t>
            </a:r>
          </a:p>
          <a:p>
            <a:pPr>
              <a:lnSpc>
                <a:spcPct val="80000"/>
              </a:lnSpc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400"/>
              <a:t>CAT stagnation pondérale: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400" b="1"/>
              <a:t>	</a:t>
            </a:r>
            <a:r>
              <a:rPr lang="fr-FR" sz="2400" b="1">
                <a:sym typeface="Wingdings" pitchFamily="2" charset="2"/>
              </a:rPr>
              <a:t> </a:t>
            </a:r>
            <a:r>
              <a:rPr lang="fr-FR" sz="2400" b="1"/>
              <a:t>surveillance couches + 2 pesées/sem</a:t>
            </a:r>
          </a:p>
          <a:p>
            <a:pPr>
              <a:lnSpc>
                <a:spcPct val="80000"/>
              </a:lnSpc>
            </a:pPr>
            <a:endParaRPr lang="fr-FR" sz="2400" b="1">
              <a:sym typeface="Wingdings" pitchFamily="2" charset="2"/>
            </a:endParaRPr>
          </a:p>
        </p:txBody>
      </p:sp>
      <p:pic>
        <p:nvPicPr>
          <p:cNvPr id="105478" name="Picture 6" descr="poids-oms-csf-gar-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005263"/>
            <a:ext cx="4392612" cy="2684462"/>
          </a:xfrm>
          <a:prstGeom prst="rect">
            <a:avLst/>
          </a:prstGeom>
          <a:noFill/>
        </p:spPr>
      </p:pic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5651500" y="4652963"/>
            <a:ext cx="3814763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Pb des courbes de poids</a:t>
            </a:r>
            <a:r>
              <a:rPr lang="fr-FR"/>
              <a:t> </a:t>
            </a:r>
          </a:p>
          <a:p>
            <a:pPr>
              <a:spcBef>
                <a:spcPct val="50000"/>
              </a:spcBef>
            </a:pPr>
            <a:r>
              <a:rPr lang="fr-FR">
                <a:sym typeface="Wingdings" pitchFamily="2" charset="2"/>
              </a:rPr>
              <a:t> courbes OMS </a:t>
            </a:r>
            <a:r>
              <a:rPr lang="fr-FR" i="1">
                <a:sym typeface="Wingdings" pitchFamily="2" charset="2"/>
              </a:rPr>
              <a:t>(2006)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Critères d’efficacité des tétées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763713" y="2060575"/>
            <a:ext cx="7056437" cy="4464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b="1"/>
              <a:t>Urines abondantes, selles fréquentes</a:t>
            </a:r>
          </a:p>
          <a:p>
            <a:pPr>
              <a:lnSpc>
                <a:spcPct val="90000"/>
              </a:lnSpc>
            </a:pPr>
            <a:endParaRPr lang="fr-FR" sz="2400" b="1"/>
          </a:p>
          <a:p>
            <a:pPr>
              <a:lnSpc>
                <a:spcPct val="90000"/>
              </a:lnSpc>
            </a:pPr>
            <a:r>
              <a:rPr lang="fr-FR" sz="2400" b="1"/>
              <a:t>Prise poids (20-30g/j)</a:t>
            </a:r>
          </a:p>
          <a:p>
            <a:pPr>
              <a:lnSpc>
                <a:spcPct val="90000"/>
              </a:lnSpc>
            </a:pPr>
            <a:endParaRPr lang="fr-FR" sz="2400" b="1"/>
          </a:p>
          <a:p>
            <a:pPr>
              <a:lnSpc>
                <a:spcPct val="90000"/>
              </a:lnSpc>
            </a:pPr>
            <a:r>
              <a:rPr lang="fr-FR" sz="2400" b="1"/>
              <a:t>Succion efficace</a:t>
            </a:r>
          </a:p>
          <a:p>
            <a:pPr>
              <a:lnSpc>
                <a:spcPct val="90000"/>
              </a:lnSpc>
            </a:pPr>
            <a:endParaRPr lang="fr-FR" sz="2400" b="1"/>
          </a:p>
          <a:p>
            <a:pPr>
              <a:lnSpc>
                <a:spcPct val="90000"/>
              </a:lnSpc>
            </a:pPr>
            <a:r>
              <a:rPr lang="fr-FR" sz="2400" b="1"/>
              <a:t>Seins souples, tétées non douloureuses</a:t>
            </a:r>
          </a:p>
          <a:p>
            <a:pPr>
              <a:lnSpc>
                <a:spcPct val="90000"/>
              </a:lnSpc>
            </a:pPr>
            <a:endParaRPr lang="fr-FR" sz="2400" b="1"/>
          </a:p>
          <a:p>
            <a:pPr>
              <a:lnSpc>
                <a:spcPct val="90000"/>
              </a:lnSpc>
            </a:pPr>
            <a:r>
              <a:rPr lang="fr-FR" sz="2400" b="1"/>
              <a:t>Bébé tonique, éveillé, en relation</a:t>
            </a:r>
          </a:p>
          <a:p>
            <a:pPr>
              <a:lnSpc>
                <a:spcPct val="90000"/>
              </a:lnSpc>
            </a:pPr>
            <a:endParaRPr lang="fr-FR" sz="2400" b="1"/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1403350" y="1989138"/>
            <a:ext cx="7129463" cy="4319587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60392"/>
                  <a:invGamma/>
                  <a:alpha val="42999"/>
                </a:schemeClr>
              </a:gs>
              <a:gs pos="100000">
                <a:schemeClr val="accent1">
                  <a:alpha val="22000"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CAT en cas de crevasses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05038"/>
            <a:ext cx="8775700" cy="453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/>
              <a:t>Pathologie très fréquente,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/>
              <a:t>	souvent dues à </a:t>
            </a:r>
            <a:r>
              <a:rPr lang="fr-FR" sz="2800" b="1"/>
              <a:t>mauvaise position</a:t>
            </a:r>
            <a:r>
              <a:rPr lang="fr-FR" sz="2800"/>
              <a:t>: à vérifier+++</a:t>
            </a:r>
          </a:p>
          <a:p>
            <a:pPr>
              <a:lnSpc>
                <a:spcPct val="90000"/>
              </a:lnSpc>
            </a:pPr>
            <a:endParaRPr lang="fr-FR" sz="2800" b="1"/>
          </a:p>
          <a:p>
            <a:pPr>
              <a:lnSpc>
                <a:spcPct val="90000"/>
              </a:lnSpc>
            </a:pPr>
            <a:r>
              <a:rPr lang="fr-FR" sz="2800" b="1"/>
              <a:t>Douleur intense</a:t>
            </a:r>
            <a:r>
              <a:rPr lang="fr-FR" sz="2800"/>
              <a:t> </a:t>
            </a:r>
            <a:r>
              <a:rPr lang="fr-FR" sz="2800">
                <a:sym typeface="Wingdings" pitchFamily="2" charset="2"/>
              </a:rPr>
              <a:t> </a:t>
            </a:r>
            <a:r>
              <a:rPr lang="fr-FR" sz="2800" b="1">
                <a:sym typeface="Wingdings" pitchFamily="2" charset="2"/>
              </a:rPr>
              <a:t>risque de sevrage précoce</a:t>
            </a:r>
          </a:p>
          <a:p>
            <a:pPr>
              <a:lnSpc>
                <a:spcPct val="90000"/>
              </a:lnSpc>
            </a:pPr>
            <a:endParaRPr lang="fr-FR" sz="2800" b="1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sz="2800">
                <a:sym typeface="Wingdings" pitchFamily="2" charset="2"/>
              </a:rPr>
              <a:t>Poursuite </a:t>
            </a:r>
            <a:r>
              <a:rPr lang="fr-FR" sz="2800" b="1">
                <a:sym typeface="Wingdings" pitchFamily="2" charset="2"/>
              </a:rPr>
              <a:t>allaitement bilatéral</a:t>
            </a:r>
            <a:r>
              <a:rPr lang="fr-FR" sz="2800">
                <a:sym typeface="Wingdings" pitchFamily="2" charset="2"/>
              </a:rPr>
              <a:t> (</a:t>
            </a:r>
            <a:r>
              <a:rPr lang="fr-FR" sz="2800">
                <a:cs typeface="Tahoma" pitchFamily="34" charset="0"/>
                <a:sym typeface="Wingdings" pitchFamily="2" charset="2"/>
              </a:rPr>
              <a:t>±</a:t>
            </a:r>
            <a:r>
              <a:rPr lang="fr-FR" sz="2800">
                <a:sym typeface="Wingdings" pitchFamily="2" charset="2"/>
              </a:rPr>
              <a:t>TL)</a:t>
            </a:r>
          </a:p>
          <a:p>
            <a:pPr>
              <a:lnSpc>
                <a:spcPct val="90000"/>
              </a:lnSpc>
            </a:pPr>
            <a:endParaRPr lang="fr-FR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sz="2800">
                <a:sym typeface="Wingdings" pitchFamily="2" charset="2"/>
              </a:rPr>
              <a:t>Pas de recommandations pour ttt local</a:t>
            </a:r>
            <a:r>
              <a:rPr lang="fr-FR">
                <a:sym typeface="Wingdings" pitchFamily="2" charset="2"/>
              </a:rPr>
              <a:t>, </a:t>
            </a:r>
            <a:r>
              <a:rPr lang="fr-FR" sz="2800">
                <a:sym typeface="Wingdings" pitchFamily="2" charset="2"/>
              </a:rPr>
              <a:t>mais empiriquement « cicatrisation en milieu liquide »</a:t>
            </a:r>
          </a:p>
          <a:p>
            <a:pPr>
              <a:lnSpc>
                <a:spcPct val="90000"/>
              </a:lnSpc>
            </a:pPr>
            <a:endParaRPr lang="fr-FR" sz="280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CAT en cas d’engorgement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76475"/>
            <a:ext cx="8775700" cy="43926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/>
              <a:t>Stase lactée</a:t>
            </a:r>
            <a:r>
              <a:rPr lang="fr-FR">
                <a:cs typeface="Tahoma" pitchFamily="34" charset="0"/>
              </a:rPr>
              <a:t> douloureuse ± fièvre</a:t>
            </a:r>
          </a:p>
          <a:p>
            <a:pPr>
              <a:lnSpc>
                <a:spcPct val="90000"/>
              </a:lnSpc>
            </a:pPr>
            <a:endParaRPr lang="fr-FR">
              <a:cs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fr-FR">
                <a:cs typeface="Tahoma" pitchFamily="34" charset="0"/>
              </a:rPr>
              <a:t>Risque évolution vers mastite</a:t>
            </a:r>
          </a:p>
          <a:p>
            <a:pPr>
              <a:lnSpc>
                <a:spcPct val="90000"/>
              </a:lnSpc>
            </a:pPr>
            <a:endParaRPr lang="fr-FR">
              <a:cs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fr-FR" b="1"/>
              <a:t>Tétées fréquentes ++++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/>
              <a:t>	+ TL en complément SB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/>
          </a:p>
          <a:p>
            <a:pPr>
              <a:lnSpc>
                <a:spcPct val="90000"/>
              </a:lnSpc>
            </a:pPr>
            <a:r>
              <a:rPr lang="fr-FR" b="1"/>
              <a:t>Pas de restriction hydrique</a:t>
            </a:r>
          </a:p>
          <a:p>
            <a:pPr>
              <a:lnSpc>
                <a:spcPct val="90000"/>
              </a:lnSpc>
            </a:pPr>
            <a:endParaRPr lang="fr-FR" b="1"/>
          </a:p>
          <a:p>
            <a:pPr>
              <a:lnSpc>
                <a:spcPct val="90000"/>
              </a:lnSpc>
            </a:pPr>
            <a:endParaRPr lang="fr-FR"/>
          </a:p>
          <a:p>
            <a:pPr>
              <a:lnSpc>
                <a:spcPct val="90000"/>
              </a:lnSpc>
            </a:pPr>
            <a:endParaRPr lang="fr-FR" b="1"/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8388350" y="522922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i="1"/>
              <a:t>Netter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8913"/>
            <a:ext cx="7793037" cy="1462087"/>
          </a:xfrm>
        </p:spPr>
        <p:txBody>
          <a:bodyPr/>
          <a:lstStyle/>
          <a:p>
            <a:r>
              <a:rPr lang="fr-FR" sz="4000"/>
              <a:t>Etiologie des insuffisances de production lactée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133600"/>
            <a:ext cx="8704263" cy="46085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dirty="0" smtClean="0"/>
              <a:t>L’incapacité anatomique ou physiologique à produire suffisamment de lait est très rare.</a:t>
            </a:r>
          </a:p>
          <a:p>
            <a:pPr>
              <a:lnSpc>
                <a:spcPct val="90000"/>
              </a:lnSpc>
            </a:pPr>
            <a:endParaRPr lang="fr-FR" dirty="0" smtClean="0"/>
          </a:p>
          <a:p>
            <a:pPr>
              <a:lnSpc>
                <a:spcPct val="90000"/>
              </a:lnSpc>
            </a:pPr>
            <a:r>
              <a:rPr lang="fr-FR" dirty="0" smtClean="0"/>
              <a:t>Tétées </a:t>
            </a:r>
            <a:r>
              <a:rPr lang="fr-FR" dirty="0"/>
              <a:t>trop espacées</a:t>
            </a:r>
            <a:endParaRPr lang="fr-FR" sz="18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dirty="0">
                <a:sym typeface="Wingdings" pitchFamily="2" charset="2"/>
              </a:rPr>
              <a:t>Fatigue, stress</a:t>
            </a:r>
            <a:endParaRPr lang="fr-FR" sz="18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endParaRPr lang="fr-FR" sz="18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dirty="0">
                <a:sym typeface="Wingdings" pitchFamily="2" charset="2"/>
              </a:rPr>
              <a:t>Médicaments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dirty="0">
                <a:sym typeface="Wingdings" pitchFamily="2" charset="2"/>
              </a:rPr>
              <a:t>Mauvaise position, tétines</a:t>
            </a:r>
            <a:endParaRPr lang="fr-FR" sz="18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endParaRPr lang="fr-FR" sz="24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b="1" dirty="0">
                <a:sym typeface="Wingdings" pitchFamily="2" charset="2"/>
              </a:rPr>
              <a:t>Aucun rôle de l’hydratation       …</a:t>
            </a:r>
          </a:p>
          <a:p>
            <a:pPr>
              <a:lnSpc>
                <a:spcPct val="90000"/>
              </a:lnSpc>
            </a:pPr>
            <a:endParaRPr lang="fr-FR" b="1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endParaRPr lang="fr-FR" b="1" dirty="0">
              <a:sym typeface="Wingdings" pitchFamily="2" charset="2"/>
            </a:endParaRPr>
          </a:p>
        </p:txBody>
      </p:sp>
      <p:pic>
        <p:nvPicPr>
          <p:cNvPr id="66565" name="Picture 5" descr="Afficher l'image en taille réell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3857628"/>
            <a:ext cx="936625" cy="936625"/>
          </a:xfrm>
          <a:prstGeom prst="rect">
            <a:avLst/>
          </a:prstGeom>
          <a:noFill/>
        </p:spPr>
      </p:pic>
      <p:pic>
        <p:nvPicPr>
          <p:cNvPr id="66571" name="Picture 11" descr="415382887_sma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2571744"/>
            <a:ext cx="2097074" cy="1498495"/>
          </a:xfrm>
          <a:prstGeom prst="rect">
            <a:avLst/>
          </a:prstGeom>
          <a:noFill/>
        </p:spPr>
      </p:pic>
      <p:pic>
        <p:nvPicPr>
          <p:cNvPr id="66573" name="Picture 13" descr="246-208-Sucette_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4714884"/>
            <a:ext cx="1258887" cy="1063625"/>
          </a:xfrm>
          <a:prstGeom prst="rect">
            <a:avLst/>
          </a:prstGeom>
          <a:noFill/>
        </p:spPr>
      </p:pic>
      <p:pic>
        <p:nvPicPr>
          <p:cNvPr id="66575" name="Picture 15" descr="Afficher l'image en taille réelle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00788" y="5373688"/>
            <a:ext cx="604837" cy="1341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51467" y="803276"/>
            <a:ext cx="7792156" cy="950913"/>
          </a:xfrm>
        </p:spPr>
        <p:txBody>
          <a:bodyPr>
            <a:normAutofit/>
          </a:bodyPr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Allaitement et nutrition de la mère</a:t>
            </a:r>
          </a:p>
        </p:txBody>
      </p:sp>
      <p:sp>
        <p:nvSpPr>
          <p:cNvPr id="13107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2400" b="1" dirty="0">
                <a:solidFill>
                  <a:schemeClr val="accent1"/>
                </a:solidFill>
              </a:rPr>
              <a:t>Une nutrition saine, variée et équilibrée est recommandée pendant la grossesse et l’allaitement.</a:t>
            </a:r>
          </a:p>
          <a:p>
            <a:pPr algn="just">
              <a:lnSpc>
                <a:spcPct val="90000"/>
              </a:lnSpc>
            </a:pPr>
            <a:r>
              <a:rPr lang="fr-FR" sz="2400" b="1" dirty="0">
                <a:solidFill>
                  <a:schemeClr val="accent1"/>
                </a:solidFill>
              </a:rPr>
              <a:t>Aucune règle, ni interdit n’est justifié.</a:t>
            </a:r>
          </a:p>
          <a:p>
            <a:pPr algn="just">
              <a:lnSpc>
                <a:spcPct val="90000"/>
              </a:lnSpc>
            </a:pPr>
            <a:r>
              <a:rPr lang="fr-FR" sz="2400" dirty="0"/>
              <a:t>La caféine diffuse dans le lait et son métabolisme est lent chez le nouveau-né ; la consommation de café doit être modérée.</a:t>
            </a:r>
          </a:p>
          <a:p>
            <a:pPr algn="just">
              <a:lnSpc>
                <a:spcPct val="90000"/>
              </a:lnSpc>
            </a:pPr>
            <a:r>
              <a:rPr lang="fr-FR" sz="2400" dirty="0"/>
              <a:t>L’alcool passe dans le lait à concentration identique au sérum ; sa consommation est déconseillée.</a:t>
            </a:r>
          </a:p>
          <a:p>
            <a:pPr algn="just">
              <a:lnSpc>
                <a:spcPct val="90000"/>
              </a:lnSpc>
            </a:pPr>
            <a:r>
              <a:rPr lang="fr-FR" sz="2400" dirty="0"/>
              <a:t>Les bénéfices de l’allaitement sont supérieurs au éventuels effets des dioxines qui passent dans le lait.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2061426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 lait clair un lait pas assez nutritif ?:</a:t>
            </a:r>
            <a:b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fr-F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b="1" dirty="0" smtClean="0">
                <a:solidFill>
                  <a:schemeClr val="tx2"/>
                </a:solidFill>
              </a:rPr>
              <a:t>Le </a:t>
            </a:r>
            <a:r>
              <a:rPr lang="fr-FR" b="1" dirty="0">
                <a:solidFill>
                  <a:schemeClr val="tx2"/>
                </a:solidFill>
              </a:rPr>
              <a:t>lait de femmes est toujours clair, opalescent durant les deux ou trois premiers jours, les seins produisent du colostrum o</a:t>
            </a:r>
            <a:r>
              <a:rPr lang="en-US" b="1" dirty="0">
                <a:solidFill>
                  <a:schemeClr val="tx2"/>
                </a:solidFill>
              </a:rPr>
              <a:t>ù </a:t>
            </a:r>
            <a:r>
              <a:rPr lang="fr-FR" b="1" dirty="0">
                <a:solidFill>
                  <a:schemeClr val="tx2"/>
                </a:solidFill>
              </a:rPr>
              <a:t>la couleur est liée a sa richesse en vitamine A.</a:t>
            </a:r>
          </a:p>
          <a:p>
            <a:pPr>
              <a:lnSpc>
                <a:spcPct val="90000"/>
              </a:lnSpc>
            </a:pPr>
            <a:r>
              <a:rPr lang="fr-FR" b="1" dirty="0">
                <a:solidFill>
                  <a:schemeClr val="tx2"/>
                </a:solidFill>
              </a:rPr>
              <a:t>La lactation s’établie avec la production du lait de transition opalescent en début de tétée,  jaune et plus riche en graisse.</a:t>
            </a:r>
          </a:p>
          <a:p>
            <a:pPr>
              <a:lnSpc>
                <a:spcPct val="90000"/>
              </a:lnSpc>
            </a:pPr>
            <a:r>
              <a:rPr lang="fr-FR" b="1" dirty="0">
                <a:solidFill>
                  <a:schemeClr val="tx2"/>
                </a:solidFill>
              </a:rPr>
              <a:t>La lactation mature se met en place à environ 3 semaines.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Mamelons ombiliqués :</a:t>
            </a:r>
            <a:r>
              <a:rPr lang="fr-F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fr-F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fr-F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L’eau </a:t>
            </a:r>
            <a:r>
              <a:rPr lang="fr-FR" dirty="0"/>
              <a:t>ou mouvements d’étirement aident à faire sortir les bouts des seins.</a:t>
            </a:r>
          </a:p>
          <a:p>
            <a:pPr>
              <a:spcBef>
                <a:spcPct val="50000"/>
              </a:spcBef>
            </a:pPr>
            <a:r>
              <a:rPr lang="fr-FR" dirty="0">
                <a:solidFill>
                  <a:schemeClr val="tx2"/>
                </a:solidFill>
              </a:rPr>
              <a:t>Le bébé doit bien prendre toute l’aréole dans la bouche.</a:t>
            </a:r>
          </a:p>
          <a:p>
            <a:r>
              <a:rPr lang="fr-FR" dirty="0">
                <a:solidFill>
                  <a:schemeClr val="tx2"/>
                </a:solidFill>
              </a:rPr>
              <a:t>La téterelle = plusieurs désavantages. Dernier recours.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142F07"/>
                </a:solidFill>
              </a:rPr>
              <a:t>Pas de montée laiteuse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fr-FR" b="1" dirty="0">
                <a:solidFill>
                  <a:schemeClr val="tx2"/>
                </a:solidFill>
              </a:rPr>
              <a:t>      Il est très rare que l’on manque véritablement de lait, moins d’une femme/mille souffre réellement de ce manque, par contre, le bébé peut avoir  très faim, dans ce cas il faut augmenter la fréquence des tétées ou bien penser à un problème dans la position de la tétée.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142F07"/>
                </a:solidFill>
              </a:rPr>
              <a:t>Si la maman travaille: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291512" cy="5400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dirty="0"/>
              <a:t>Congé( congé de maternité est fait pour cela)</a:t>
            </a:r>
          </a:p>
          <a:p>
            <a:pPr>
              <a:lnSpc>
                <a:spcPct val="90000"/>
              </a:lnSpc>
            </a:pPr>
            <a:r>
              <a:rPr lang="fr-FR" dirty="0"/>
              <a:t>Réfrigérateur ( le lait peut se conserver 48 -72 h)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>
                <a:solidFill>
                  <a:srgbClr val="142F07"/>
                </a:solidFill>
              </a:rPr>
              <a:t>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smtClean="0"/>
              <a:t>            </a:t>
            </a:r>
            <a:r>
              <a:rPr lang="fr-FR" b="1" dirty="0">
                <a:solidFill>
                  <a:srgbClr val="142F07"/>
                </a:solidFill>
              </a:rPr>
              <a:t>Les CI de l’allaitement maternel: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Sida.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/>
              <a:t>Psychose puerpérale.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dirty="0"/>
          </a:p>
        </p:txBody>
      </p:sp>
      <p:pic>
        <p:nvPicPr>
          <p:cNvPr id="5124" name="Picture 4" descr="Bebe 0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2492375"/>
            <a:ext cx="2195512" cy="1943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3600" dirty="0">
                <a:solidFill>
                  <a:schemeClr val="folHlink"/>
                </a:solidFill>
              </a:rPr>
              <a:t>Allaitement maternel : </a:t>
            </a:r>
            <a:r>
              <a:rPr lang="fr-FR" sz="3600" dirty="0" smtClean="0">
                <a:solidFill>
                  <a:schemeClr val="folHlink"/>
                </a:solidFill>
              </a:rPr>
              <a:t>définitions*</a:t>
            </a:r>
            <a:endParaRPr lang="fr-FR" sz="3600" dirty="0">
              <a:solidFill>
                <a:schemeClr val="folHlink"/>
              </a:solidFill>
            </a:endParaRPr>
          </a:p>
        </p:txBody>
      </p:sp>
      <p:sp>
        <p:nvSpPr>
          <p:cNvPr id="593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2400" dirty="0">
                <a:solidFill>
                  <a:schemeClr val="accent1"/>
                </a:solidFill>
              </a:rPr>
              <a:t>Le terme allaitement maternel est réservé à l'alimentation du nouveau-né ou du nourrisson par le lait de sa mère.</a:t>
            </a:r>
          </a:p>
          <a:p>
            <a:pPr algn="just">
              <a:lnSpc>
                <a:spcPct val="90000"/>
              </a:lnSpc>
            </a:pPr>
            <a:r>
              <a:rPr lang="fr-FR" sz="2400" dirty="0">
                <a:solidFill>
                  <a:schemeClr val="accent1"/>
                </a:solidFill>
              </a:rPr>
              <a:t>Allaitement exclusif</a:t>
            </a:r>
            <a:r>
              <a:rPr lang="fr-FR" sz="2400" dirty="0"/>
              <a:t> : le nouveau-né ou le nourrisson reçoit uniquement du lait maternel.</a:t>
            </a:r>
          </a:p>
          <a:p>
            <a:pPr algn="just">
              <a:lnSpc>
                <a:spcPct val="90000"/>
              </a:lnSpc>
            </a:pPr>
            <a:r>
              <a:rPr lang="fr-FR" sz="2400" dirty="0">
                <a:solidFill>
                  <a:schemeClr val="accent1"/>
                </a:solidFill>
              </a:rPr>
              <a:t>Allaitement partiel</a:t>
            </a:r>
            <a:r>
              <a:rPr lang="fr-FR" sz="2400" dirty="0"/>
              <a:t> : lait maternel + autre nourriture (substituts lactés,  céréales ou eau). </a:t>
            </a:r>
          </a:p>
          <a:p>
            <a:pPr lvl="1" algn="just">
              <a:lnSpc>
                <a:spcPct val="90000"/>
              </a:lnSpc>
            </a:pPr>
            <a:r>
              <a:rPr lang="fr-FR" sz="2000" dirty="0"/>
              <a:t>Allaitement partiel </a:t>
            </a:r>
            <a:r>
              <a:rPr lang="fr-FR" sz="2000" dirty="0">
                <a:solidFill>
                  <a:schemeClr val="hlink"/>
                </a:solidFill>
              </a:rPr>
              <a:t>majoritaire</a:t>
            </a:r>
            <a:r>
              <a:rPr lang="fr-FR" sz="2000" dirty="0"/>
              <a:t>: le lait maternel consommé assure plus de 80 % des besoins de l’enfant ; </a:t>
            </a:r>
          </a:p>
          <a:p>
            <a:pPr lvl="1" algn="just">
              <a:lnSpc>
                <a:spcPct val="90000"/>
              </a:lnSpc>
            </a:pPr>
            <a:r>
              <a:rPr lang="fr-FR" sz="2000" dirty="0"/>
              <a:t>Allaitement partiel </a:t>
            </a:r>
            <a:r>
              <a:rPr lang="fr-FR" sz="2000" dirty="0">
                <a:solidFill>
                  <a:schemeClr val="hlink"/>
                </a:solidFill>
              </a:rPr>
              <a:t>moyen</a:t>
            </a:r>
            <a:r>
              <a:rPr lang="fr-FR" sz="2000" dirty="0"/>
              <a:t> : assure 20 à 80 % des besoins </a:t>
            </a:r>
          </a:p>
          <a:p>
            <a:pPr lvl="1" algn="just">
              <a:lnSpc>
                <a:spcPct val="90000"/>
              </a:lnSpc>
            </a:pPr>
            <a:r>
              <a:rPr lang="fr-FR" sz="2000" dirty="0"/>
              <a:t>Allaitement partiel </a:t>
            </a:r>
            <a:r>
              <a:rPr lang="fr-FR" sz="2000" dirty="0">
                <a:solidFill>
                  <a:schemeClr val="hlink"/>
                </a:solidFill>
              </a:rPr>
              <a:t>faible</a:t>
            </a:r>
            <a:r>
              <a:rPr lang="fr-FR" sz="2000" dirty="0"/>
              <a:t> : en assure moins de 20 %.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7818" y="6286520"/>
            <a:ext cx="2895600" cy="365125"/>
          </a:xfrm>
        </p:spPr>
        <p:txBody>
          <a:bodyPr/>
          <a:lstStyle/>
          <a:p>
            <a:r>
              <a:rPr lang="fr-FR" dirty="0" smtClean="0"/>
              <a:t>*    Allaitement </a:t>
            </a:r>
            <a:r>
              <a:rPr lang="fr-FR" dirty="0"/>
              <a:t>maternel ANAES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27BE-13C3-4448-BE60-387DEEAD798F}" type="slidenum">
              <a:rPr lang="fr-FR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1467" y="1022351"/>
            <a:ext cx="7792156" cy="512763"/>
          </a:xfrm>
        </p:spPr>
        <p:txBody>
          <a:bodyPr>
            <a:normAutofit fontScale="90000"/>
          </a:bodyPr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Allaitement et médicaments - 1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800" b="1">
                <a:solidFill>
                  <a:schemeClr val="accent1"/>
                </a:solidFill>
              </a:rPr>
              <a:t>Beaucoup de médicaments peuvent être administrés sans risques à une femme qui allaite.</a:t>
            </a:r>
          </a:p>
          <a:p>
            <a:pPr algn="just"/>
            <a:r>
              <a:rPr lang="fr-FR" sz="2800"/>
              <a:t>Trois questions :</a:t>
            </a:r>
          </a:p>
          <a:p>
            <a:pPr lvl="1"/>
            <a:r>
              <a:rPr lang="fr-FR" sz="2400"/>
              <a:t>La pathologie nécessite-t-elle un traitement ?</a:t>
            </a:r>
          </a:p>
          <a:p>
            <a:pPr lvl="1"/>
            <a:r>
              <a:rPr lang="fr-FR" sz="2400"/>
              <a:t>Ce traitement présente-t-il le moins de risques pour l’enfant allaité ?</a:t>
            </a:r>
          </a:p>
          <a:p>
            <a:pPr lvl="1"/>
            <a:r>
              <a:rPr lang="fr-FR" sz="2400"/>
              <a:t>Le risque potentiel pour le nourrisson est-il supérieur aux avantages de l’allaitement 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Allaitement et médicaments - 2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800">
                <a:solidFill>
                  <a:schemeClr val="accent1"/>
                </a:solidFill>
              </a:rPr>
              <a:t>La décision d’allaiter avec le traitement maternel sera prise au cas par cas, en accord avec la mère, après documentation adéquate.</a:t>
            </a:r>
          </a:p>
          <a:p>
            <a:pPr algn="just"/>
            <a:r>
              <a:rPr lang="fr-FR" sz="2800"/>
              <a:t>Le Vidal n’est pas une bonne source d’informations. Des ouvrages spécialisés (Briggs, Hales) et des sites Internet sont recommandés.</a:t>
            </a:r>
          </a:p>
          <a:p>
            <a:pPr algn="just"/>
            <a:r>
              <a:rPr lang="fr-FR" sz="2800"/>
              <a:t>Devant une symptomatologie inexpliquée d’un nourrisson, pensez aux interactions traitement pédiatrique / traitement maternel.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1467" y="1022351"/>
            <a:ext cx="7792156" cy="512763"/>
          </a:xfrm>
        </p:spPr>
        <p:txBody>
          <a:bodyPr>
            <a:normAutofit fontScale="90000"/>
          </a:bodyPr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Allaitement et contraception - 1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2400"/>
              <a:t>Une information sur la fertilité en cours d’allaitement doit être donnée au couple pour lui permettre de choisir la contraception  de son choix.</a:t>
            </a:r>
          </a:p>
          <a:p>
            <a:pPr algn="just">
              <a:lnSpc>
                <a:spcPct val="90000"/>
              </a:lnSpc>
            </a:pPr>
            <a:r>
              <a:rPr lang="fr-FR" sz="2400">
                <a:solidFill>
                  <a:schemeClr val="accent1"/>
                </a:solidFill>
              </a:rPr>
              <a:t>La MAMA (méthode de l’allaitement maternel avec aménorrhée) est recommandée aux femmes qui allaitent avec :</a:t>
            </a:r>
          </a:p>
          <a:p>
            <a:pPr lvl="1" algn="just">
              <a:lnSpc>
                <a:spcPct val="90000"/>
              </a:lnSpc>
            </a:pPr>
            <a:r>
              <a:rPr lang="fr-FR" sz="2000"/>
              <a:t>Allaitement exclusif, jour et nuit</a:t>
            </a:r>
          </a:p>
          <a:p>
            <a:pPr lvl="1" algn="just">
              <a:lnSpc>
                <a:spcPct val="90000"/>
              </a:lnSpc>
            </a:pPr>
            <a:r>
              <a:rPr lang="fr-FR" sz="2000"/>
              <a:t>Persistance de l’aménorrhée</a:t>
            </a:r>
          </a:p>
          <a:p>
            <a:pPr lvl="1" algn="just">
              <a:lnSpc>
                <a:spcPct val="90000"/>
              </a:lnSpc>
            </a:pPr>
            <a:r>
              <a:rPr lang="fr-FR" sz="2000"/>
              <a:t>Pendant les 6 premiers mois</a:t>
            </a:r>
          </a:p>
          <a:p>
            <a:pPr algn="just">
              <a:lnSpc>
                <a:spcPct val="90000"/>
              </a:lnSpc>
            </a:pPr>
            <a:r>
              <a:rPr lang="fr-FR" sz="2400"/>
              <a:t>Le risque de grossesse est nul dans les 3 premiers mois, inférieur à 2 % dans les 6 mois.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1467" y="1022351"/>
            <a:ext cx="7792156" cy="512763"/>
          </a:xfrm>
        </p:spPr>
        <p:txBody>
          <a:bodyPr>
            <a:normAutofit fontScale="90000"/>
          </a:bodyPr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Allaitement et contraception - 2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000"/>
              <a:t>Il faut prescrire une contraception si les conditions de la MAMA ne sont pas respectées ou si la femme le souhaite.</a:t>
            </a:r>
          </a:p>
          <a:p>
            <a:pPr algn="just"/>
            <a:r>
              <a:rPr lang="fr-FR" sz="2000"/>
              <a:t>Le risque de grossesse des femmes qui allaitent est nul dans les 6 premières semaines du post-partum.</a:t>
            </a:r>
          </a:p>
          <a:p>
            <a:pPr algn="just">
              <a:buClr>
                <a:schemeClr val="hlink"/>
              </a:buClr>
            </a:pPr>
            <a:r>
              <a:rPr lang="fr-FR" sz="2000">
                <a:solidFill>
                  <a:schemeClr val="hlink"/>
                </a:solidFill>
              </a:rPr>
              <a:t>Les oestroprogestatifs sont contre-indiqués avant le 6ème mois.</a:t>
            </a:r>
          </a:p>
          <a:p>
            <a:pPr algn="just">
              <a:buClr>
                <a:schemeClr val="hlink"/>
              </a:buClr>
            </a:pPr>
            <a:r>
              <a:rPr lang="fr-FR" sz="2000">
                <a:solidFill>
                  <a:schemeClr val="accent1"/>
                </a:solidFill>
              </a:rPr>
              <a:t>Les microprogestatifs, les progestatifs injectables et les implants progestatifs peuvent être utilisés pendant l’allaitement, mais doivent être prescrit </a:t>
            </a:r>
            <a:r>
              <a:rPr lang="fr-FR" sz="2000" u="sng">
                <a:solidFill>
                  <a:schemeClr val="accent1"/>
                </a:solidFill>
              </a:rPr>
              <a:t>après la 6ème semaine du post-partum</a:t>
            </a:r>
            <a:r>
              <a:rPr lang="fr-FR" sz="2000">
                <a:solidFill>
                  <a:schemeClr val="accent1"/>
                </a:solidFill>
              </a:rPr>
              <a:t>.</a:t>
            </a:r>
          </a:p>
          <a:p>
            <a:pPr algn="just">
              <a:buClr>
                <a:schemeClr val="hlink"/>
              </a:buClr>
            </a:pPr>
            <a:r>
              <a:rPr lang="fr-FR" sz="2000">
                <a:solidFill>
                  <a:schemeClr val="accent1"/>
                </a:solidFill>
              </a:rPr>
              <a:t>Les DIU peuvent être posés sans risque </a:t>
            </a:r>
            <a:r>
              <a:rPr lang="fr-FR" sz="2000" u="sng">
                <a:solidFill>
                  <a:schemeClr val="accent1"/>
                </a:solidFill>
              </a:rPr>
              <a:t>dès la 4ème semaine</a:t>
            </a:r>
            <a:r>
              <a:rPr lang="fr-FR" sz="2000">
                <a:solidFill>
                  <a:schemeClr val="accent1"/>
                </a:solidFill>
              </a:rPr>
              <a:t> du  post-partum</a:t>
            </a:r>
          </a:p>
          <a:p>
            <a:pPr algn="just">
              <a:buClr>
                <a:schemeClr val="hlink"/>
              </a:buClr>
            </a:pPr>
            <a:r>
              <a:rPr lang="fr-FR" sz="2000">
                <a:solidFill>
                  <a:schemeClr val="accent1"/>
                </a:solidFill>
              </a:rPr>
              <a:t>Les préservatifs et spermicides peuvent être utilisés.</a:t>
            </a:r>
          </a:p>
          <a:p>
            <a:endParaRPr lang="fr-FR" sz="20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Existe-t-il une relation entre la taille des seins et la quantité de lait ? </a:t>
            </a:r>
          </a:p>
          <a:p>
            <a:pPr>
              <a:buNone/>
            </a:pPr>
            <a:r>
              <a:rPr lang="fr-FR" dirty="0" smtClean="0"/>
              <a:t>La réponse est : NON</a:t>
            </a:r>
          </a:p>
          <a:p>
            <a:endParaRPr lang="fr-FR" dirty="0" smtClean="0"/>
          </a:p>
          <a:p>
            <a:r>
              <a:rPr lang="fr-FR" dirty="0" smtClean="0"/>
              <a:t>Est-ce que cela fait grossir ?</a:t>
            </a:r>
          </a:p>
          <a:p>
            <a:pPr>
              <a:buNone/>
            </a:pPr>
            <a:r>
              <a:rPr lang="fr-FR" dirty="0" smtClean="0"/>
              <a:t>La réponse est : NON.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229600" cy="1000132"/>
          </a:xfrm>
        </p:spPr>
        <p:txBody>
          <a:bodyPr/>
          <a:lstStyle/>
          <a:p>
            <a:r>
              <a:rPr lang="fr-FR" dirty="0">
                <a:solidFill>
                  <a:schemeClr val="accent2"/>
                </a:solidFill>
              </a:rPr>
              <a:t>En conclusion 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 dirty="0"/>
              <a:t>L’allaitement est un processus naturel s’installant progressivement et pouvant nécessiter un peu de volonté et de patience.</a:t>
            </a:r>
          </a:p>
          <a:p>
            <a:pPr>
              <a:lnSpc>
                <a:spcPct val="90000"/>
              </a:lnSpc>
            </a:pPr>
            <a:r>
              <a:rPr lang="fr-FR" sz="2800" dirty="0"/>
              <a:t>La mise en route de l’AM doit se faire le plutôt possible après l’accouchement.</a:t>
            </a:r>
          </a:p>
          <a:p>
            <a:pPr>
              <a:lnSpc>
                <a:spcPct val="90000"/>
              </a:lnSpc>
            </a:pPr>
            <a:r>
              <a:rPr lang="fr-FR" sz="2800" dirty="0"/>
              <a:t>La volonté d’allaiter doit s’accompagner de l’acquisition d’une bonne technique et connaissance.</a:t>
            </a:r>
          </a:p>
          <a:p>
            <a:pPr>
              <a:lnSpc>
                <a:spcPct val="90000"/>
              </a:lnSpc>
            </a:pPr>
            <a:r>
              <a:rPr lang="fr-FR" sz="2800" dirty="0"/>
              <a:t>Une bonne position permettra une succion efficace, une stimulation lactée satisfaisante sans risque de désagréments (crevasses, engorgement…).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1" y="50800"/>
            <a:ext cx="8637411" cy="1677988"/>
          </a:xfrm>
        </p:spPr>
        <p:txBody>
          <a:bodyPr/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Dix conditions pour le succès de l’allaitement </a:t>
            </a:r>
            <a:r>
              <a:rPr lang="fr-FR" sz="2800" dirty="0">
                <a:solidFill>
                  <a:schemeClr val="accent2">
                    <a:lumMod val="50000"/>
                  </a:schemeClr>
                </a:solidFill>
              </a:rPr>
              <a:t>(OMS/UNICEF, 1999)</a:t>
            </a: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 - 1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buSzTx/>
              <a:buFont typeface="Wingdings" pitchFamily="2" charset="2"/>
              <a:buAutoNum type="arabicPeriod"/>
            </a:pPr>
            <a:r>
              <a:rPr lang="fr-FR" sz="2000"/>
              <a:t>Adopter une politique d’allaitement maternel formulée par écrit et systématiquement portée à la connaissance de tous les personnels soignants 	</a:t>
            </a:r>
          </a:p>
          <a:p>
            <a:pPr marL="609600" indent="-609600" algn="just">
              <a:buSzTx/>
              <a:buFont typeface="Wingdings" pitchFamily="2" charset="2"/>
              <a:buAutoNum type="arabicPeriod"/>
            </a:pPr>
            <a:r>
              <a:rPr lang="fr-FR" sz="2000"/>
              <a:t>Donner à tous les personnels soignants les compétences nécessaires pour mettre en œuvre cette politique 	</a:t>
            </a:r>
          </a:p>
          <a:p>
            <a:pPr marL="609600" indent="-609600" algn="just">
              <a:buSzTx/>
              <a:buFont typeface="Wingdings" pitchFamily="2" charset="2"/>
              <a:buAutoNum type="arabicPeriod"/>
            </a:pPr>
            <a:r>
              <a:rPr lang="fr-FR" sz="2000"/>
              <a:t>Informer toutes les femmes enceintes des avantages et de la pratique de cet allaitement 	</a:t>
            </a:r>
          </a:p>
          <a:p>
            <a:pPr marL="609600" indent="-609600" algn="just">
              <a:buSzTx/>
              <a:buFont typeface="Wingdings" pitchFamily="2" charset="2"/>
              <a:buAutoNum type="arabicPeriod"/>
            </a:pPr>
            <a:r>
              <a:rPr lang="fr-FR" sz="2000"/>
              <a:t>Aider les mères à commencer d’allaiter leur enfant dans la demi-heure suivant la naissance 	</a:t>
            </a:r>
          </a:p>
          <a:p>
            <a:pPr marL="609600" indent="-609600" algn="just">
              <a:buSzTx/>
              <a:buFont typeface="Wingdings" pitchFamily="2" charset="2"/>
              <a:buAutoNum type="arabicPeriod"/>
            </a:pPr>
            <a:r>
              <a:rPr lang="fr-FR" sz="2000"/>
              <a:t>Indiquer aux mères comment pratiquer l’allaitement au sein et comment entretenir la lactation même si elles se trouvent séparées de leur nourrisson 	</a:t>
            </a:r>
          </a:p>
          <a:p>
            <a:pPr marL="609600" indent="-609600">
              <a:spcAft>
                <a:spcPts val="600"/>
              </a:spcAft>
            </a:pPr>
            <a:endParaRPr lang="fr-FR" sz="200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1" y="50800"/>
            <a:ext cx="8637411" cy="1677988"/>
          </a:xfrm>
        </p:spPr>
        <p:txBody>
          <a:bodyPr/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Dix conditions pour le succès de l’allaitement </a:t>
            </a:r>
            <a:r>
              <a:rPr lang="fr-FR" sz="2800" dirty="0">
                <a:solidFill>
                  <a:schemeClr val="accent2">
                    <a:lumMod val="50000"/>
                  </a:schemeClr>
                </a:solidFill>
              </a:rPr>
              <a:t>(OMS/UNICEF, 1999)</a:t>
            </a: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 - 2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buSzTx/>
              <a:buFont typeface="Wingdings" pitchFamily="2" charset="2"/>
              <a:buAutoNum type="arabicPeriod" startAt="6"/>
            </a:pPr>
            <a:endParaRPr lang="fr-FR" sz="2000"/>
          </a:p>
          <a:p>
            <a:pPr marL="609600" indent="-609600" algn="just">
              <a:buSzTx/>
              <a:buFont typeface="Wingdings" pitchFamily="2" charset="2"/>
              <a:buAutoNum type="arabicPeriod" startAt="6"/>
            </a:pPr>
            <a:r>
              <a:rPr lang="fr-FR" sz="2000"/>
              <a:t>Ne donner aux nouveau-nés aucun aliment ni aucune boisson autre que le lait maternel sauf indication médicale 	</a:t>
            </a:r>
          </a:p>
          <a:p>
            <a:pPr marL="609600" indent="-609600" algn="just">
              <a:buSzTx/>
              <a:buFont typeface="Wingdings" pitchFamily="2" charset="2"/>
              <a:buAutoNum type="arabicPeriod" startAt="6"/>
            </a:pPr>
            <a:r>
              <a:rPr lang="fr-FR" sz="2000"/>
              <a:t>Laisser l’enfant avec sa mère 24 heures par jour 	</a:t>
            </a:r>
          </a:p>
          <a:p>
            <a:pPr marL="609600" indent="-609600" algn="just">
              <a:buSzTx/>
              <a:buFont typeface="Wingdings" pitchFamily="2" charset="2"/>
              <a:buAutoNum type="arabicPeriod" startAt="6"/>
            </a:pPr>
            <a:r>
              <a:rPr lang="fr-FR" sz="2000"/>
              <a:t>Encourager l’allaitement au sein à la demande de l’enfant 	</a:t>
            </a:r>
          </a:p>
          <a:p>
            <a:pPr marL="609600" indent="-609600" algn="just">
              <a:buSzTx/>
              <a:buFont typeface="Wingdings" pitchFamily="2" charset="2"/>
              <a:buAutoNum type="arabicPeriod" startAt="6"/>
            </a:pPr>
            <a:r>
              <a:rPr lang="fr-FR" sz="2000"/>
              <a:t>Ne donner aux enfants nourris au sein aucune tétine artificielle ou sucette 	</a:t>
            </a:r>
          </a:p>
          <a:p>
            <a:pPr marL="609600" indent="-609600" algn="just">
              <a:buSzTx/>
              <a:buFont typeface="Wingdings" pitchFamily="2" charset="2"/>
              <a:buAutoNum type="arabicPeriod" startAt="6"/>
            </a:pPr>
            <a:r>
              <a:rPr lang="fr-FR" sz="2000"/>
              <a:t>Encourager la constitution d’associations de soutient à l’allaitement maternel et leur adresser les mères dès leur sortie de l’hôpital ou de la clinique	</a:t>
            </a:r>
            <a:endParaRPr lang="fr-FR" sz="2000">
              <a:latin typeface="Times" pitchFamily="18" charset="0"/>
            </a:endParaRPr>
          </a:p>
          <a:p>
            <a:pPr marL="609600" indent="-60960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L’allaitement maternel</a:t>
            </a:r>
            <a:r>
              <a:rPr lang="fr-FR" sz="2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br>
              <a:rPr lang="fr-FR" sz="3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fr-FR" sz="3600" dirty="0">
                <a:solidFill>
                  <a:schemeClr val="accent2">
                    <a:lumMod val="50000"/>
                  </a:schemeClr>
                </a:solidFill>
              </a:rPr>
              <a:t>…</a:t>
            </a:r>
            <a:r>
              <a:rPr lang="fr-FR" sz="2800" dirty="0">
                <a:solidFill>
                  <a:schemeClr val="accent2">
                    <a:lumMod val="50000"/>
                  </a:schemeClr>
                </a:solidFill>
              </a:rPr>
              <a:t>en guise de conclusion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2800" dirty="0">
                <a:solidFill>
                  <a:schemeClr val="tx2"/>
                </a:solidFill>
                <a:latin typeface="Lucida Calligraphy" pitchFamily="66" charset="0"/>
              </a:rPr>
              <a:t>« Après que le petit est né, une vraie mère le doit nourrir de ses mamelles, qui est la belle fontaine que dame Nature, sage et </a:t>
            </a:r>
            <a:r>
              <a:rPr lang="fr-FR" sz="2800" dirty="0" err="1">
                <a:solidFill>
                  <a:schemeClr val="tx2"/>
                </a:solidFill>
                <a:latin typeface="Lucida Calligraphy" pitchFamily="66" charset="0"/>
              </a:rPr>
              <a:t>provide</a:t>
            </a:r>
            <a:r>
              <a:rPr lang="fr-FR" sz="2800" dirty="0">
                <a:solidFill>
                  <a:schemeClr val="tx2"/>
                </a:solidFill>
                <a:latin typeface="Lucida Calligraphy" pitchFamily="66" charset="0"/>
              </a:rPr>
              <a:t> a préparée à cet effet… Quel passe-temps plus grand pourrait avoir une femme en ce monde que celui qu’elle a, en allaitant ses petits enfants ? »</a:t>
            </a:r>
          </a:p>
          <a:p>
            <a:pPr algn="r">
              <a:lnSpc>
                <a:spcPct val="90000"/>
              </a:lnSpc>
            </a:pPr>
            <a:r>
              <a:rPr lang="fr-FR" sz="2800" dirty="0"/>
              <a:t>Michel de Montaigne, Essais, 1580.</a:t>
            </a:r>
          </a:p>
          <a:p>
            <a:pPr>
              <a:lnSpc>
                <a:spcPct val="90000"/>
              </a:lnSpc>
            </a:pPr>
            <a:endParaRPr lang="fr-FR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 autoUpdateAnimBg="0"/>
      <p:bldP spid="178179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ediatrie.be/Image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785794"/>
            <a:ext cx="5929354" cy="57233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chiffres </a:t>
            </a:r>
            <a:endParaRPr lang="fr-F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En </a:t>
            </a:r>
            <a:r>
              <a:rPr lang="fr-FR" sz="2800" dirty="0" smtClean="0"/>
              <a:t>Algérie</a:t>
            </a:r>
            <a:r>
              <a:rPr lang="fr-FR" sz="2400" dirty="0" smtClean="0"/>
              <a:t>:</a:t>
            </a:r>
            <a:endParaRPr lang="fr-FR" sz="2400" dirty="0"/>
          </a:p>
          <a:p>
            <a:pPr lvl="1"/>
            <a:r>
              <a:rPr lang="fr-FR" sz="2200" dirty="0" smtClean="0"/>
              <a:t>Prévalence </a:t>
            </a:r>
            <a:r>
              <a:rPr lang="fr-FR" sz="2200" dirty="0"/>
              <a:t>AM en sortie de maternité: </a:t>
            </a:r>
            <a:r>
              <a:rPr lang="fr-FR" sz="2200" dirty="0" smtClean="0"/>
              <a:t>7% (</a:t>
            </a:r>
            <a:r>
              <a:rPr lang="fr-FR" sz="2200" i="1" dirty="0" smtClean="0"/>
              <a:t>OMS 2012</a:t>
            </a:r>
            <a:r>
              <a:rPr lang="fr-FR" sz="2200" dirty="0" smtClean="0"/>
              <a:t>)</a:t>
            </a:r>
            <a:endParaRPr lang="fr-FR" sz="2200" dirty="0"/>
          </a:p>
          <a:p>
            <a:pPr lvl="1"/>
            <a:r>
              <a:rPr lang="fr-FR" sz="2200" dirty="0"/>
              <a:t>Médiane d’AM : </a:t>
            </a:r>
            <a:r>
              <a:rPr lang="fr-FR" sz="2200" dirty="0" smtClean="0"/>
              <a:t>1 </a:t>
            </a:r>
            <a:r>
              <a:rPr lang="fr-FR" sz="2200" dirty="0"/>
              <a:t>semaines </a:t>
            </a:r>
            <a:endParaRPr lang="fr-FR" sz="2200" i="1" dirty="0"/>
          </a:p>
          <a:p>
            <a:pPr>
              <a:buFont typeface="Wingdings" pitchFamily="2" charset="2"/>
              <a:buNone/>
            </a:pPr>
            <a:endParaRPr lang="fr-FR" sz="2200" dirty="0"/>
          </a:p>
          <a:p>
            <a:pPr>
              <a:buFont typeface="Wingdings" pitchFamily="2" charset="2"/>
              <a:buNone/>
            </a:pPr>
            <a:endParaRPr lang="fr-FR" sz="2200" dirty="0"/>
          </a:p>
          <a:p>
            <a:pPr>
              <a:buFont typeface="Wingdings" pitchFamily="2" charset="2"/>
              <a:buNone/>
            </a:pPr>
            <a:endParaRPr lang="fr-FR" sz="2200" dirty="0"/>
          </a:p>
          <a:p>
            <a:r>
              <a:rPr lang="fr-FR" sz="2800" dirty="0"/>
              <a:t>Dans les pays scandinaves</a:t>
            </a:r>
            <a:r>
              <a:rPr lang="fr-FR" sz="2400" dirty="0"/>
              <a:t>:</a:t>
            </a:r>
          </a:p>
          <a:p>
            <a:pPr lvl="1"/>
            <a:r>
              <a:rPr lang="fr-FR" sz="2200" dirty="0"/>
              <a:t>&gt;90% des NN allaités à la naissance</a:t>
            </a:r>
          </a:p>
          <a:p>
            <a:pPr lvl="1"/>
            <a:r>
              <a:rPr lang="fr-FR" sz="2200" dirty="0"/>
              <a:t>Prévalence AM à 3 mois en Norvège: 86%</a:t>
            </a:r>
          </a:p>
          <a:p>
            <a:pPr>
              <a:buFont typeface="Wingdings" pitchFamily="2" charset="2"/>
              <a:buNone/>
            </a:pPr>
            <a:endParaRPr lang="fr-F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5298" name="Picture 2" descr="http://www.pediatrie.be/Image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8871837" cy="6715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plus d’info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http://www.facebook.com/groups/197875634894</a:t>
            </a:r>
            <a:r>
              <a:rPr lang="fr-FR" dirty="0" smtClean="0">
                <a:hlinkClick r:id="rId2"/>
              </a:rPr>
              <a:t>/</a:t>
            </a:r>
            <a:endParaRPr lang="fr-FR" dirty="0" smtClean="0"/>
          </a:p>
          <a:p>
            <a:r>
              <a:rPr lang="fr-FR" dirty="0" smtClean="0">
                <a:hlinkClick r:id="rId3"/>
              </a:rPr>
              <a:t>beladghampedia@yahoo.fr</a:t>
            </a:r>
            <a:endParaRPr lang="fr-FR" dirty="0" smtClean="0"/>
          </a:p>
          <a:p>
            <a:r>
              <a:rPr lang="fr-FR" dirty="0" smtClean="0">
                <a:hlinkClick r:id="rId4"/>
              </a:rPr>
              <a:t>http://www.facebook.com/khaledmehdy.beladgham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sphotos-d.ak.fbcdn.net/hphotos-ak-ash4/486974_451285881567948_1718782221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57166"/>
            <a:ext cx="5429250" cy="6381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fr-FR" dirty="0"/>
              <a:t>Etat des lieux AM à l’étranger</a:t>
            </a: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7596188" y="6308725"/>
            <a:ext cx="11160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i="1"/>
              <a:t> (</a:t>
            </a:r>
            <a:r>
              <a:rPr lang="fr-FR" sz="1200" i="1"/>
              <a:t>IPA, 2003)</a:t>
            </a:r>
          </a:p>
        </p:txBody>
      </p:sp>
      <p:pic>
        <p:nvPicPr>
          <p:cNvPr id="108554" name="Picture 10" descr="Initiation de l'allaitement à la naissan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714586"/>
            <a:ext cx="7429551" cy="5143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Recommandations</a:t>
            </a:r>
            <a:endParaRPr lang="fr-F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071802" y="2071678"/>
            <a:ext cx="5614998" cy="4054485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2010</a:t>
            </a:r>
            <a:r>
              <a:rPr lang="fr-FR" sz="2400" dirty="0" smtClean="0"/>
              <a:t>: </a:t>
            </a:r>
            <a:r>
              <a:rPr lang="fr-FR" sz="2400" dirty="0"/>
              <a:t>Recommandations OMS: </a:t>
            </a:r>
          </a:p>
          <a:p>
            <a:pPr lvl="1"/>
            <a:r>
              <a:rPr lang="fr-FR" sz="2000" dirty="0"/>
              <a:t>AM exclusif pendant 6 mois, 	</a:t>
            </a:r>
          </a:p>
          <a:p>
            <a:pPr lvl="1"/>
            <a:r>
              <a:rPr lang="fr-FR" sz="2000" dirty="0"/>
              <a:t>Poursuite jusqu’à 2 ans avec alimentation complémentaire </a:t>
            </a:r>
            <a:r>
              <a:rPr lang="fr-FR" sz="1600" dirty="0"/>
              <a:t>(selon souhait mère).</a:t>
            </a:r>
          </a:p>
          <a:p>
            <a:endParaRPr lang="fr-FR" sz="2400" dirty="0"/>
          </a:p>
          <a:p>
            <a:endParaRPr lang="fr-FR" sz="1800" dirty="0"/>
          </a:p>
          <a:p>
            <a:r>
              <a:rPr lang="fr-FR" sz="2400" b="1" dirty="0"/>
              <a:t>PNNS </a:t>
            </a:r>
            <a:r>
              <a:rPr lang="fr-FR" sz="2400" b="1" dirty="0" smtClean="0"/>
              <a:t>2010-2014</a:t>
            </a:r>
            <a:r>
              <a:rPr lang="fr-FR" sz="2000" dirty="0" smtClean="0"/>
              <a:t>: </a:t>
            </a:r>
            <a:endParaRPr lang="fr-FR" sz="2000" dirty="0"/>
          </a:p>
          <a:p>
            <a:pPr lvl="1"/>
            <a:r>
              <a:rPr lang="fr-FR" sz="1800" b="1" dirty="0">
                <a:sym typeface="Wingdings" pitchFamily="2" charset="2"/>
              </a:rPr>
              <a:t></a:t>
            </a:r>
            <a:r>
              <a:rPr lang="fr-FR" sz="1800" b="1" dirty="0"/>
              <a:t> taux d’AM à la </a:t>
            </a:r>
            <a:r>
              <a:rPr lang="fr-FR" sz="1800" b="1" dirty="0" smtClean="0"/>
              <a:t>naissance</a:t>
            </a:r>
            <a:endParaRPr lang="fr-FR" sz="1800" dirty="0"/>
          </a:p>
          <a:p>
            <a:pPr lvl="1"/>
            <a:r>
              <a:rPr lang="fr-FR" sz="1800" b="1" dirty="0">
                <a:sym typeface="Wingdings" pitchFamily="2" charset="2"/>
              </a:rPr>
              <a:t></a:t>
            </a:r>
            <a:r>
              <a:rPr lang="fr-FR" sz="1800" b="1" dirty="0"/>
              <a:t> durée</a:t>
            </a:r>
            <a:r>
              <a:rPr lang="fr-FR" sz="1800" dirty="0"/>
              <a:t> de l’AM </a:t>
            </a:r>
          </a:p>
          <a:p>
            <a:pPr lvl="1"/>
            <a:r>
              <a:rPr lang="fr-FR" sz="1800" b="1" dirty="0"/>
              <a:t>Diffuser informations sur AM</a:t>
            </a:r>
            <a:r>
              <a:rPr lang="fr-FR" sz="1800" dirty="0"/>
              <a:t>: </a:t>
            </a:r>
          </a:p>
          <a:p>
            <a:pPr lvl="2">
              <a:buFont typeface="Wingdings" pitchFamily="2" charset="2"/>
              <a:buNone/>
            </a:pPr>
            <a:r>
              <a:rPr lang="fr-FR" sz="1600" dirty="0"/>
              <a:t>« Le guide de l’allaitement maternel» (</a:t>
            </a:r>
            <a:r>
              <a:rPr lang="fr-FR" sz="1600" i="1" dirty="0"/>
              <a:t>INPES 2009</a:t>
            </a:r>
            <a:r>
              <a:rPr lang="fr-FR" sz="1600" dirty="0"/>
              <a:t>)</a:t>
            </a:r>
          </a:p>
        </p:txBody>
      </p:sp>
      <p:pic>
        <p:nvPicPr>
          <p:cNvPr id="5" name="Picture 10" descr="image_file_17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214554"/>
            <a:ext cx="1079500" cy="1060450"/>
          </a:xfrm>
          <a:prstGeom prst="rect">
            <a:avLst/>
          </a:prstGeom>
          <a:noFill/>
        </p:spPr>
      </p:pic>
      <p:pic>
        <p:nvPicPr>
          <p:cNvPr id="6" name="Picture 6" descr="L-Inpes-publie-un-guide-technique-pour-aider-les-femmes-qui-allaitent_referenc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429000"/>
            <a:ext cx="2257425" cy="316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Physiologie de la </a:t>
            </a:r>
            <a:br>
              <a:rPr lang="fr-FR" dirty="0" smtClean="0"/>
            </a:br>
            <a:r>
              <a:rPr lang="fr-FR" dirty="0" smtClean="0"/>
              <a:t>lactation</a:t>
            </a:r>
            <a:endParaRPr lang="fr-FR" dirty="0"/>
          </a:p>
        </p:txBody>
      </p:sp>
      <p:pic>
        <p:nvPicPr>
          <p:cNvPr id="4" name="Picture 10" descr="physio_hormon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0"/>
            <a:ext cx="3398838" cy="6858000"/>
          </a:xfrm>
          <a:prstGeom prst="rect">
            <a:avLst/>
          </a:prstGeom>
          <a:noFill/>
        </p:spPr>
      </p:pic>
      <p:pic>
        <p:nvPicPr>
          <p:cNvPr id="5" name="Picture 17" descr="physio_coupesein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2276475"/>
            <a:ext cx="5184775" cy="4302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88913"/>
            <a:ext cx="7793038" cy="1462087"/>
          </a:xfrm>
        </p:spPr>
        <p:txBody>
          <a:bodyPr/>
          <a:lstStyle/>
          <a:p>
            <a:r>
              <a:rPr lang="fr-FR" sz="4000" dirty="0"/>
              <a:t>Régulation de la sécrétion lactée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05038"/>
            <a:ext cx="8775700" cy="43926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400" dirty="0">
                <a:sym typeface="Wingdings" pitchFamily="2" charset="2"/>
              </a:rPr>
              <a:t></a:t>
            </a:r>
            <a:r>
              <a:rPr lang="fr-FR" sz="2400" dirty="0"/>
              <a:t> quantité de lait éjecté</a:t>
            </a:r>
            <a:r>
              <a:rPr lang="fr-FR" sz="1800" dirty="0"/>
              <a:t> 					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000" dirty="0"/>
          </a:p>
          <a:p>
            <a:pPr>
              <a:lnSpc>
                <a:spcPct val="80000"/>
              </a:lnSpc>
            </a:pPr>
            <a:r>
              <a:rPr lang="fr-FR" sz="2400" dirty="0">
                <a:sym typeface="Wingdings" pitchFamily="2" charset="2"/>
              </a:rPr>
              <a:t> vidange des alvéoles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1800" dirty="0">
                <a:sym typeface="Wingdings" pitchFamily="2" charset="2"/>
              </a:rPr>
              <a:t>						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1800" dirty="0">
                <a:sym typeface="Wingdings" pitchFamily="2" charset="2"/>
              </a:rPr>
              <a:t>									 	</a:t>
            </a:r>
          </a:p>
          <a:p>
            <a:pPr>
              <a:lnSpc>
                <a:spcPct val="80000"/>
              </a:lnSpc>
            </a:pPr>
            <a:endParaRPr lang="fr-FR" sz="1800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fr-FR" sz="2400" dirty="0">
                <a:sym typeface="Wingdings" pitchFamily="2" charset="2"/>
              </a:rPr>
              <a:t>Stress, fatigue</a:t>
            </a:r>
            <a:r>
              <a:rPr lang="fr-FR" sz="1800" dirty="0">
                <a:sym typeface="Wingdings" pitchFamily="2" charset="2"/>
              </a:rPr>
              <a:t> 							 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1800" dirty="0">
                <a:sym typeface="Wingdings" pitchFamily="2" charset="2"/>
              </a:rPr>
              <a:t>			</a:t>
            </a:r>
            <a:r>
              <a:rPr lang="fr-FR" sz="2400" dirty="0">
                <a:sym typeface="Wingdings" pitchFamily="2" charset="2"/>
              </a:rPr>
              <a:t></a:t>
            </a:r>
            <a:r>
              <a:rPr lang="fr-FR" sz="1800" dirty="0">
                <a:sym typeface="Wingdings" pitchFamily="2" charset="2"/>
              </a:rPr>
              <a:t> synthèse ocytocine 						 	</a:t>
            </a:r>
          </a:p>
        </p:txBody>
      </p:sp>
      <p:sp>
        <p:nvSpPr>
          <p:cNvPr id="51205" name="AutoShape 5"/>
          <p:cNvSpPr>
            <a:spLocks/>
          </p:cNvSpPr>
          <p:nvPr/>
        </p:nvSpPr>
        <p:spPr bwMode="auto">
          <a:xfrm>
            <a:off x="5003800" y="3860800"/>
            <a:ext cx="647700" cy="2449513"/>
          </a:xfrm>
          <a:prstGeom prst="rightBrace">
            <a:avLst>
              <a:gd name="adj1" fmla="val 3151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5724525" y="4797425"/>
            <a:ext cx="3024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sym typeface="Wingdings" pitchFamily="2" charset="2"/>
              </a:rPr>
              <a:t> production lactée</a:t>
            </a:r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4572000" y="2565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5867400" y="2349500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sym typeface="Wingdings" pitchFamily="2" charset="2"/>
              </a:rPr>
              <a:t> </a:t>
            </a:r>
            <a:r>
              <a:rPr lang="fr-FR" sz="2400"/>
              <a:t> production lactée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Grp="1"/>
          </p:cNvGrpSpPr>
          <p:nvPr>
            <p:ph idx="1"/>
          </p:nvPr>
        </p:nvGrpSpPr>
        <p:grpSpPr bwMode="auto">
          <a:xfrm>
            <a:off x="500034" y="785794"/>
            <a:ext cx="8229600" cy="4525963"/>
            <a:chOff x="249" y="568"/>
            <a:chExt cx="5035" cy="358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632" y="1119"/>
              <a:ext cx="4150" cy="77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728" y="754"/>
              <a:ext cx="1088" cy="318"/>
            </a:xfrm>
            <a:prstGeom prst="ellipse">
              <a:avLst/>
            </a:prstGeom>
            <a:solidFill>
              <a:srgbClr val="FF006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fr-FR" sz="1400" b="1">
                  <a:latin typeface="Times New Roman" pitchFamily="18" charset="0"/>
                </a:rPr>
                <a:t>  Les premiers jours 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49" y="568"/>
              <a:ext cx="8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rgbClr val="0033CC"/>
                  </a:solidFill>
                  <a:latin typeface="Times New Roman" pitchFamily="18" charset="0"/>
                </a:rPr>
                <a:t>Naissance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748" y="1298"/>
              <a:ext cx="104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rgbClr val="FF0066"/>
                  </a:solidFill>
                  <a:latin typeface="Times New Roman" pitchFamily="18" charset="0"/>
                </a:rPr>
                <a:t>Colostrum </a:t>
              </a: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1993" y="1119"/>
              <a:ext cx="0" cy="77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2093" y="753"/>
              <a:ext cx="1088" cy="318"/>
            </a:xfrm>
            <a:prstGeom prst="ellipse">
              <a:avLst/>
            </a:prstGeom>
            <a:solidFill>
              <a:srgbClr val="FF33CC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fr-FR" sz="1400" b="1">
                  <a:latin typeface="Times New Roman" pitchFamily="18" charset="0"/>
                </a:rPr>
                <a:t>  2éme et  3éme jours </a:t>
              </a: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973" y="1298"/>
              <a:ext cx="12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rgbClr val="FF0066"/>
                  </a:solidFill>
                  <a:latin typeface="Times New Roman" pitchFamily="18" charset="0"/>
                </a:rPr>
                <a:t>Lait de transition </a:t>
              </a: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3263" y="1119"/>
              <a:ext cx="0" cy="77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334" y="1298"/>
              <a:ext cx="1316" cy="23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rgbClr val="FF0066"/>
                  </a:solidFill>
                  <a:latin typeface="Times New Roman" pitchFamily="18" charset="0"/>
                </a:rPr>
                <a:t>Lait Mature</a:t>
              </a: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657" y="801"/>
              <a:ext cx="0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AutoShape 15"/>
            <p:cNvSpPr>
              <a:spLocks noChangeArrowheads="1"/>
            </p:cNvSpPr>
            <p:nvPr/>
          </p:nvSpPr>
          <p:spPr bwMode="auto">
            <a:xfrm>
              <a:off x="4785" y="1068"/>
              <a:ext cx="363" cy="907"/>
            </a:xfrm>
            <a:prstGeom prst="rightArrow">
              <a:avLst>
                <a:gd name="adj1" fmla="val 53907"/>
                <a:gd name="adj2" fmla="val 72727"/>
              </a:avLst>
            </a:prstGeom>
            <a:solidFill>
              <a:srgbClr val="FF330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633" y="1952"/>
              <a:ext cx="1270" cy="1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« Secrétions </a:t>
              </a:r>
              <a:r>
                <a:rPr lang="fr-FR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petite»</a:t>
              </a:r>
              <a:endParaRPr lang="fr-F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  <a:p>
              <a:pPr algn="ctr">
                <a:spcBef>
                  <a:spcPct val="50000"/>
                </a:spcBef>
              </a:pPr>
              <a:r>
                <a:rPr lang="fr-FR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Quantité (50ml)</a:t>
              </a:r>
            </a:p>
            <a:p>
              <a:pPr algn="ctr">
                <a:spcBef>
                  <a:spcPct val="50000"/>
                </a:spcBef>
              </a:pPr>
              <a:r>
                <a:rPr lang="fr-FR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Liquide jaune riche en protéine et immunoglobuline et vitamines </a:t>
              </a:r>
            </a:p>
            <a:p>
              <a:pPr algn="ctr">
                <a:spcBef>
                  <a:spcPct val="50000"/>
                </a:spcBef>
              </a:pPr>
              <a:r>
                <a:rPr lang="fr-FR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                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2083" y="2020"/>
              <a:ext cx="1044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augmentation de sécrétion » </a:t>
              </a:r>
            </a:p>
            <a:p>
              <a:pPr algn="ctr">
                <a:spcBef>
                  <a:spcPct val="50000"/>
                </a:spcBef>
                <a:buFontTx/>
                <a:buChar char="-"/>
              </a:pPr>
              <a:r>
                <a:rPr lang="fr-FR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Des protéines </a:t>
              </a:r>
            </a:p>
            <a:p>
              <a:pPr algn="ctr">
                <a:spcBef>
                  <a:spcPct val="50000"/>
                </a:spcBef>
                <a:buFontTx/>
                <a:buChar char="-"/>
              </a:pPr>
              <a:r>
                <a:rPr lang="fr-FR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Du lactose et lipides </a:t>
              </a:r>
            </a:p>
            <a:p>
              <a:pPr algn="ctr">
                <a:spcBef>
                  <a:spcPct val="50000"/>
                </a:spcBef>
              </a:pPr>
              <a:r>
                <a:rPr lang="fr-FR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                </a:t>
              </a: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2148" y="2833"/>
              <a:ext cx="28" cy="22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2147" y="2550"/>
              <a:ext cx="28" cy="22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H="1">
              <a:off x="3087" y="1889"/>
              <a:ext cx="166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470" y="1929"/>
              <a:ext cx="1044" cy="1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- Composition répond aux besoins nutritionnels du nourrisson </a:t>
              </a:r>
            </a:p>
            <a:p>
              <a:pPr algn="ctr">
                <a:spcBef>
                  <a:spcPct val="50000"/>
                </a:spcBef>
              </a:pPr>
              <a:r>
                <a:rPr lang="fr-FR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                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431" y="3752"/>
              <a:ext cx="485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3600" b="1">
                  <a:solidFill>
                    <a:srgbClr val="65D925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- Les périodes de la sécrétion du lait </a:t>
              </a:r>
            </a:p>
          </p:txBody>
        </p: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3459" y="763"/>
              <a:ext cx="1088" cy="318"/>
            </a:xfrm>
            <a:prstGeom prst="ellipse">
              <a:avLst/>
            </a:prstGeom>
            <a:solidFill>
              <a:srgbClr val="FF66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fr-FR" sz="1400" b="1">
                  <a:latin typeface="Times New Roman" pitchFamily="18" charset="0"/>
                </a:rPr>
                <a:t> 10 jours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1437</Words>
  <Application>Microsoft Office PowerPoint</Application>
  <PresentationFormat>Affichage à l'écran (4:3)</PresentationFormat>
  <Paragraphs>263</Paragraphs>
  <Slides>42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Débit</vt:lpstr>
      <vt:lpstr>l’allaitement maternel</vt:lpstr>
      <vt:lpstr>Diapositive 2</vt:lpstr>
      <vt:lpstr>Allaitement maternel : définitions*</vt:lpstr>
      <vt:lpstr>Quelques chiffres </vt:lpstr>
      <vt:lpstr>Etat des lieux AM à l’étranger</vt:lpstr>
      <vt:lpstr>Recommandations</vt:lpstr>
      <vt:lpstr>Physiologie de la  lactation</vt:lpstr>
      <vt:lpstr>Régulation de la sécrétion lactée</vt:lpstr>
      <vt:lpstr>Diapositive 9</vt:lpstr>
      <vt:lpstr>Bénéfice de l’allaitement maternel </vt:lpstr>
      <vt:lpstr>Bénéfice et durée optimale  de l’allaitement maternel exclusif pour la santé de l’enfant </vt:lpstr>
      <vt:lpstr>Diapositive 12</vt:lpstr>
      <vt:lpstr>Diapositive 13</vt:lpstr>
      <vt:lpstr>Allaitement maternel:  Bénéfices pour la santé de la mère</vt:lpstr>
      <vt:lpstr>Pour les papas</vt:lpstr>
      <vt:lpstr>Allaitement maternel en pratique</vt:lpstr>
      <vt:lpstr>Position du nouveau-né  et prise du sein</vt:lpstr>
      <vt:lpstr>Position d’allaitement</vt:lpstr>
      <vt:lpstr>Principe des tétées à la demande</vt:lpstr>
      <vt:lpstr>A propos de la prise de poids…</vt:lpstr>
      <vt:lpstr>Critères d’efficacité des tétées</vt:lpstr>
      <vt:lpstr>CAT en cas de crevasses</vt:lpstr>
      <vt:lpstr>CAT en cas d’engorgement</vt:lpstr>
      <vt:lpstr>Etiologie des insuffisances de production lactée</vt:lpstr>
      <vt:lpstr>Allaitement et nutrition de la mère</vt:lpstr>
      <vt:lpstr>      Un lait clair un lait pas assez nutritif ?: </vt:lpstr>
      <vt:lpstr> Mamelons ombiliqués :  </vt:lpstr>
      <vt:lpstr>Pas de montée laiteuse</vt:lpstr>
      <vt:lpstr>Si la maman travaille:</vt:lpstr>
      <vt:lpstr>Allaitement et médicaments - 1</vt:lpstr>
      <vt:lpstr>Allaitement et médicaments - 2</vt:lpstr>
      <vt:lpstr>Allaitement et contraception - 1</vt:lpstr>
      <vt:lpstr>Allaitement et contraception - 2</vt:lpstr>
      <vt:lpstr>Diapositive 34</vt:lpstr>
      <vt:lpstr>En conclusion :</vt:lpstr>
      <vt:lpstr>Dix conditions pour le succès de l’allaitement (OMS/UNICEF, 1999) - 1</vt:lpstr>
      <vt:lpstr>Dix conditions pour le succès de l’allaitement (OMS/UNICEF, 1999) - 2</vt:lpstr>
      <vt:lpstr>L’allaitement maternel   …en guise de conclusion</vt:lpstr>
      <vt:lpstr>Diapositive 39</vt:lpstr>
      <vt:lpstr>Diapositive 40</vt:lpstr>
      <vt:lpstr>Pour plus d’info</vt:lpstr>
      <vt:lpstr>Diapositive 42</vt:lpstr>
    </vt:vector>
  </TitlesOfParts>
  <Company>NEWTECH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l’allaitement maternel</dc:title>
  <dc:creator>NewtTech</dc:creator>
  <cp:lastModifiedBy>NewtTech</cp:lastModifiedBy>
  <cp:revision>26</cp:revision>
  <dcterms:created xsi:type="dcterms:W3CDTF">2012-11-06T20:09:40Z</dcterms:created>
  <dcterms:modified xsi:type="dcterms:W3CDTF">2012-11-06T21:54:09Z</dcterms:modified>
</cp:coreProperties>
</file>